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669280" cy="5143500"/>
          </a:xfrm>
          <a:prstGeom prst="rect">
            <a:avLst/>
          </a:prstGeom>
          <a:solidFill>
            <a:srgbClr val="0D2444"/>
          </a:solidFill>
          <a:ln w="12700">
            <a:solidFill>
              <a:srgbClr val="0D244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0" y="0"/>
            <a:ext cx="3474720" cy="5143500"/>
          </a:xfrm>
          <a:prstGeom prst="rect">
            <a:avLst/>
          </a:prstGeom>
          <a:solidFill>
            <a:srgbClr val="2176AE"/>
          </a:solidFill>
          <a:ln w="12700">
            <a:solidFill>
              <a:srgbClr val="2176AE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5029200" y="0"/>
            <a:ext cx="1097280" cy="5143500"/>
          </a:xfrm>
          <a:prstGeom prst="rect">
            <a:avLst/>
          </a:prstGeom>
          <a:solidFill>
            <a:srgbClr val="3A9BD5">
              <a:alpha val="30000"/>
            </a:srgbClr>
          </a:solidFill>
          <a:ln w="12700">
            <a:solidFill>
              <a:srgbClr val="3A9BD5">
                <a:alpha val="30000"/>
              </a:srgbClr>
            </a:solidFill>
            <a:prstDash val="solid"/>
          </a:ln>
        </p:spPr>
      </p:sp>
      <p:pic>
        <p:nvPicPr>
          <p:cNvPr id="5" name="Image 0" descr="preencoded.png">    </p:cNvPr>
          <p:cNvPicPr>
            <a:picLocks noChangeAspect="1"/>
          </p:cNvPicPr>
          <p:nvPr/>
        </p:nvPicPr>
        <p:blipFill>
          <a:blip r:embed="rId1">
            <a:alphaModFix amt="20000"/>
          </a:blip>
          <a:stretch>
            <a:fillRect/>
          </a:stretch>
        </p:blipFill>
        <p:spPr>
          <a:xfrm>
            <a:off x="6217920" y="1371600"/>
            <a:ext cx="2560320" cy="2560320"/>
          </a:xfrm>
          <a:prstGeom prst="rect">
            <a:avLst/>
          </a:prstGeom>
        </p:spPr>
      </p:pic>
      <p:sp>
        <p:nvSpPr>
          <p:cNvPr id="6" name="Text 3"/>
          <p:cNvSpPr/>
          <p:nvPr/>
        </p:nvSpPr>
        <p:spPr>
          <a:xfrm>
            <a:off x="457200" y="292608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3A9B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INNOOVATUM</a:t>
            </a:r>
            <a:endParaRPr lang="en-US" sz="1100" dirty="0"/>
          </a:p>
        </p:txBody>
      </p:sp>
      <p:sp>
        <p:nvSpPr>
          <p:cNvPr id="7" name="Shape 4"/>
          <p:cNvSpPr/>
          <p:nvPr/>
        </p:nvSpPr>
        <p:spPr>
          <a:xfrm>
            <a:off x="457200" y="667512"/>
            <a:ext cx="914400" cy="36576"/>
          </a:xfrm>
          <a:prstGeom prst="rect">
            <a:avLst/>
          </a:prstGeom>
          <a:solidFill>
            <a:srgbClr val="56CCF2"/>
          </a:solidFill>
          <a:ln w="12700">
            <a:solidFill>
              <a:srgbClr val="56CCF2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457200" y="868680"/>
            <a:ext cx="5029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WordPress</a:t>
            </a:r>
            <a:endParaRPr lang="en-US" sz="5600" dirty="0"/>
          </a:p>
        </p:txBody>
      </p:sp>
      <p:sp>
        <p:nvSpPr>
          <p:cNvPr id="9" name="Text 6"/>
          <p:cNvSpPr/>
          <p:nvPr/>
        </p:nvSpPr>
        <p:spPr>
          <a:xfrm>
            <a:off x="457200" y="1783080"/>
            <a:ext cx="5029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56CC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Decoded</a:t>
            </a:r>
            <a:endParaRPr lang="en-US" sz="4400" dirty="0"/>
          </a:p>
        </p:txBody>
      </p:sp>
      <p:sp>
        <p:nvSpPr>
          <p:cNvPr id="10" name="Text 7"/>
          <p:cNvSpPr/>
          <p:nvPr/>
        </p:nvSpPr>
        <p:spPr>
          <a:xfrm>
            <a:off x="457200" y="2697480"/>
            <a:ext cx="5029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i="1" dirty="0">
                <a:solidFill>
                  <a:srgbClr val="E8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2-Day Intensive Workshop</a:t>
            </a:r>
            <a:endParaRPr lang="en-US" sz="2000" dirty="0"/>
          </a:p>
        </p:txBody>
      </p:sp>
      <p:sp>
        <p:nvSpPr>
          <p:cNvPr id="11" name="Shape 8"/>
          <p:cNvSpPr/>
          <p:nvPr/>
        </p:nvSpPr>
        <p:spPr>
          <a:xfrm>
            <a:off x="457200" y="3310128"/>
            <a:ext cx="109728" cy="109728"/>
          </a:xfrm>
          <a:prstGeom prst="ellipse">
            <a:avLst/>
          </a:prstGeom>
          <a:solidFill>
            <a:srgbClr val="56CCF2"/>
          </a:solidFill>
          <a:ln w="12700">
            <a:solidFill>
              <a:srgbClr val="56CCF2">
                <a:alpha val="20000"/>
              </a:srgbClr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731520" y="3310128"/>
            <a:ext cx="109728" cy="109728"/>
          </a:xfrm>
          <a:prstGeom prst="ellipse">
            <a:avLst/>
          </a:prstGeom>
          <a:solidFill>
            <a:srgbClr val="3A9BD5">
              <a:alpha val="60000"/>
            </a:srgbClr>
          </a:solidFill>
          <a:ln w="12700">
            <a:solidFill>
              <a:srgbClr val="56CCF2">
                <a:alpha val="20000"/>
              </a:srgbClr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1005840" y="3310128"/>
            <a:ext cx="109728" cy="109728"/>
          </a:xfrm>
          <a:prstGeom prst="ellipse">
            <a:avLst/>
          </a:prstGeom>
          <a:solidFill>
            <a:srgbClr val="3A9BD5">
              <a:alpha val="60000"/>
            </a:srgbClr>
          </a:solidFill>
          <a:ln w="12700">
            <a:solidFill>
              <a:srgbClr val="56CCF2">
                <a:alpha val="20000"/>
              </a:srgbClr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1280160" y="3310128"/>
            <a:ext cx="109728" cy="109728"/>
          </a:xfrm>
          <a:prstGeom prst="ellipse">
            <a:avLst/>
          </a:prstGeom>
          <a:solidFill>
            <a:srgbClr val="3A9BD5">
              <a:alpha val="60000"/>
            </a:srgbClr>
          </a:solidFill>
          <a:ln w="12700">
            <a:solidFill>
              <a:srgbClr val="56CCF2">
                <a:alpha val="20000"/>
              </a:srgbClr>
            </a:solidFill>
            <a:prstDash val="solid"/>
          </a:ln>
        </p:spPr>
      </p:sp>
      <p:sp>
        <p:nvSpPr>
          <p:cNvPr id="15" name="Shape 12"/>
          <p:cNvSpPr/>
          <p:nvPr/>
        </p:nvSpPr>
        <p:spPr>
          <a:xfrm>
            <a:off x="1554480" y="3310128"/>
            <a:ext cx="109728" cy="109728"/>
          </a:xfrm>
          <a:prstGeom prst="ellipse">
            <a:avLst/>
          </a:prstGeom>
          <a:solidFill>
            <a:srgbClr val="3A9BD5">
              <a:alpha val="60000"/>
            </a:srgbClr>
          </a:solidFill>
          <a:ln w="12700">
            <a:solidFill>
              <a:srgbClr val="56CCF2">
                <a:alpha val="20000"/>
              </a:srgbClr>
            </a:solidFill>
            <a:prstDash val="solid"/>
          </a:ln>
        </p:spPr>
      </p:sp>
      <p:sp>
        <p:nvSpPr>
          <p:cNvPr id="16" name="Shape 13"/>
          <p:cNvSpPr/>
          <p:nvPr/>
        </p:nvSpPr>
        <p:spPr>
          <a:xfrm>
            <a:off x="457200" y="3584448"/>
            <a:ext cx="5029200" cy="1188720"/>
          </a:xfrm>
          <a:prstGeom prst="rect">
            <a:avLst/>
          </a:prstGeom>
          <a:solidFill>
            <a:srgbClr val="1A3D6B">
              <a:alpha val="70000"/>
            </a:srgbClr>
          </a:solidFill>
          <a:ln w="12700">
            <a:solidFill>
              <a:srgbClr val="3A9BD5">
                <a:alpha val="40000"/>
              </a:srgbClr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594360" y="3675888"/>
            <a:ext cx="4754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Abdul Raheem Sutar</a:t>
            </a:r>
            <a:endParaRPr lang="en-US" sz="1800" dirty="0"/>
          </a:p>
        </p:txBody>
      </p:sp>
      <p:sp>
        <p:nvSpPr>
          <p:cNvPr id="18" name="Text 15"/>
          <p:cNvSpPr/>
          <p:nvPr/>
        </p:nvSpPr>
        <p:spPr>
          <a:xfrm>
            <a:off x="594360" y="4059936"/>
            <a:ext cx="47548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56CC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CTO &amp; Technical Lead — Innoovatum</a:t>
            </a:r>
            <a:endParaRPr lang="en-US" sz="1300" dirty="0"/>
          </a:p>
        </p:txBody>
      </p:sp>
      <p:sp>
        <p:nvSpPr>
          <p:cNvPr id="19" name="Text 16"/>
          <p:cNvSpPr/>
          <p:nvPr/>
        </p:nvSpPr>
        <p:spPr>
          <a:xfrm>
            <a:off x="594360" y="4407408"/>
            <a:ext cx="4754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E8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8:00 AM – 1:30 PM  ·  Beginner to Builder</a:t>
            </a:r>
            <a:endParaRPr lang="en-US" sz="1100" dirty="0"/>
          </a:p>
        </p:txBody>
      </p:sp>
      <p:sp>
        <p:nvSpPr>
          <p:cNvPr id="20" name="Text 17"/>
          <p:cNvSpPr/>
          <p:nvPr/>
        </p:nvSpPr>
        <p:spPr>
          <a:xfrm>
            <a:off x="5852160" y="731520"/>
            <a:ext cx="29260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4000" dirty="0"/>
          </a:p>
        </p:txBody>
      </p:sp>
      <p:sp>
        <p:nvSpPr>
          <p:cNvPr id="21" name="Text 18"/>
          <p:cNvSpPr/>
          <p:nvPr/>
        </p:nvSpPr>
        <p:spPr>
          <a:xfrm>
            <a:off x="5852160" y="1389888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D6ED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Days</a:t>
            </a:r>
            <a:endParaRPr lang="en-US" sz="1300" dirty="0"/>
          </a:p>
        </p:txBody>
      </p:sp>
      <p:sp>
        <p:nvSpPr>
          <p:cNvPr id="22" name="Shape 19"/>
          <p:cNvSpPr/>
          <p:nvPr/>
        </p:nvSpPr>
        <p:spPr>
          <a:xfrm>
            <a:off x="6309360" y="1783080"/>
            <a:ext cx="2011680" cy="27432"/>
          </a:xfrm>
          <a:prstGeom prst="rect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5852160" y="2103120"/>
            <a:ext cx="29260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5.5</a:t>
            </a:r>
            <a:endParaRPr lang="en-US" sz="4000" dirty="0"/>
          </a:p>
        </p:txBody>
      </p:sp>
      <p:sp>
        <p:nvSpPr>
          <p:cNvPr id="24" name="Text 21"/>
          <p:cNvSpPr/>
          <p:nvPr/>
        </p:nvSpPr>
        <p:spPr>
          <a:xfrm>
            <a:off x="5852160" y="2761488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D6ED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Hours Each</a:t>
            </a:r>
            <a:endParaRPr lang="en-US" sz="1300" dirty="0"/>
          </a:p>
        </p:txBody>
      </p:sp>
      <p:sp>
        <p:nvSpPr>
          <p:cNvPr id="25" name="Shape 22"/>
          <p:cNvSpPr/>
          <p:nvPr/>
        </p:nvSpPr>
        <p:spPr>
          <a:xfrm>
            <a:off x="6309360" y="3154680"/>
            <a:ext cx="2011680" cy="27432"/>
          </a:xfrm>
          <a:prstGeom prst="rect">
            <a:avLst/>
          </a:prstGeom>
          <a:solidFill>
            <a:srgbClr val="FFFFFF">
              <a:alpha val="30000"/>
            </a:srgbClr>
          </a:solidFill>
          <a:ln w="12700">
            <a:solidFill>
              <a:srgbClr val="FFFFFF">
                <a:alpha val="30000"/>
              </a:srgbClr>
            </a:solidFill>
            <a:prstDash val="solid"/>
          </a:ln>
        </p:spPr>
      </p:sp>
      <p:sp>
        <p:nvSpPr>
          <p:cNvPr id="26" name="Text 23"/>
          <p:cNvSpPr/>
          <p:nvPr/>
        </p:nvSpPr>
        <p:spPr>
          <a:xfrm>
            <a:off x="5852160" y="3474720"/>
            <a:ext cx="292608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100%</a:t>
            </a:r>
            <a:endParaRPr lang="en-US" sz="4000" dirty="0"/>
          </a:p>
        </p:txBody>
      </p:sp>
      <p:sp>
        <p:nvSpPr>
          <p:cNvPr id="27" name="Text 24"/>
          <p:cNvSpPr/>
          <p:nvPr/>
        </p:nvSpPr>
        <p:spPr>
          <a:xfrm>
            <a:off x="5852160" y="4133088"/>
            <a:ext cx="292608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D6ED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Hands-On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73152"/>
            <a:ext cx="6400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FREELANCING POTENTIAL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475488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Earning Right After This Workshop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7498080" y="274320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Innoovatum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74320" y="1078992"/>
            <a:ext cx="2743200" cy="1389888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1078992"/>
            <a:ext cx="2743200" cy="64008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11480" y="1170432"/>
            <a:ext cx="24688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₹5K–15K</a:t>
            </a:r>
            <a:endParaRPr lang="en-US" sz="2800" dirty="0"/>
          </a:p>
        </p:txBody>
      </p:sp>
      <p:sp>
        <p:nvSpPr>
          <p:cNvPr id="9" name="Text 7"/>
          <p:cNvSpPr/>
          <p:nvPr/>
        </p:nvSpPr>
        <p:spPr>
          <a:xfrm>
            <a:off x="411480" y="1719072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basic site build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11480" y="1993392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entry-level project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3182112" y="1078992"/>
            <a:ext cx="2743200" cy="1389888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3182112" y="1078992"/>
            <a:ext cx="2743200" cy="64008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319272" y="1170432"/>
            <a:ext cx="24688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₹2K–8K</a:t>
            </a:r>
            <a:endParaRPr lang="en-US" sz="2800" dirty="0"/>
          </a:p>
        </p:txBody>
      </p:sp>
      <p:sp>
        <p:nvSpPr>
          <p:cNvPr id="14" name="Text 12"/>
          <p:cNvSpPr/>
          <p:nvPr/>
        </p:nvSpPr>
        <p:spPr>
          <a:xfrm>
            <a:off x="3319272" y="1719072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client monthly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3319272" y="1993392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maintenance packages</a:t>
            </a:r>
            <a:endParaRPr lang="en-US" sz="1100" dirty="0"/>
          </a:p>
        </p:txBody>
      </p:sp>
      <p:sp>
        <p:nvSpPr>
          <p:cNvPr id="16" name="Shape 14"/>
          <p:cNvSpPr/>
          <p:nvPr/>
        </p:nvSpPr>
        <p:spPr>
          <a:xfrm>
            <a:off x="6089904" y="1078992"/>
            <a:ext cx="2743200" cy="1389888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6089904" y="1078992"/>
            <a:ext cx="2743200" cy="64008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6227064" y="1170432"/>
            <a:ext cx="246888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₹500–2K</a:t>
            </a:r>
            <a:endParaRPr lang="en-US" sz="2800" dirty="0"/>
          </a:p>
        </p:txBody>
      </p:sp>
      <p:sp>
        <p:nvSpPr>
          <p:cNvPr id="19" name="Text 17"/>
          <p:cNvSpPr/>
          <p:nvPr/>
        </p:nvSpPr>
        <p:spPr>
          <a:xfrm>
            <a:off x="6227064" y="1719072"/>
            <a:ext cx="24688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blog post upload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6227064" y="1993392"/>
            <a:ext cx="2468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content management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365760" y="2651760"/>
            <a:ext cx="27432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to Find Work:</a:t>
            </a:r>
            <a:endParaRPr lang="en-US" sz="1400" dirty="0"/>
          </a:p>
        </p:txBody>
      </p:sp>
      <p:sp>
        <p:nvSpPr>
          <p:cNvPr id="22" name="Shape 20"/>
          <p:cNvSpPr/>
          <p:nvPr/>
        </p:nvSpPr>
        <p:spPr>
          <a:xfrm>
            <a:off x="274320" y="3063240"/>
            <a:ext cx="2633472" cy="365760"/>
          </a:xfrm>
          <a:prstGeom prst="roundRect">
            <a:avLst>
              <a:gd name="adj" fmla="val 15000"/>
            </a:avLst>
          </a:prstGeom>
          <a:solidFill>
            <a:srgbClr val="FFFFFF"/>
          </a:solidFill>
          <a:ln w="12700">
            <a:solidFill>
              <a:srgbClr val="E8EDF5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384048" y="3172968"/>
            <a:ext cx="146304" cy="146304"/>
          </a:xfrm>
          <a:prstGeom prst="ellipse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594360" y="3118104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Fiverr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3182112" y="3063240"/>
            <a:ext cx="2633472" cy="365760"/>
          </a:xfrm>
          <a:prstGeom prst="roundRect">
            <a:avLst>
              <a:gd name="adj" fmla="val 15000"/>
            </a:avLst>
          </a:prstGeom>
          <a:solidFill>
            <a:srgbClr val="FFFFFF"/>
          </a:solidFill>
          <a:ln w="12700">
            <a:solidFill>
              <a:srgbClr val="E8EDF5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91840" y="3172968"/>
            <a:ext cx="146304" cy="146304"/>
          </a:xfrm>
          <a:prstGeom prst="ellipse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502152" y="3118104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Upwork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6089904" y="3063240"/>
            <a:ext cx="2633472" cy="365760"/>
          </a:xfrm>
          <a:prstGeom prst="roundRect">
            <a:avLst>
              <a:gd name="adj" fmla="val 15000"/>
            </a:avLst>
          </a:prstGeom>
          <a:solidFill>
            <a:srgbClr val="FFFFFF"/>
          </a:solidFill>
          <a:ln w="12700">
            <a:solidFill>
              <a:srgbClr val="E8EDF5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6199632" y="3172968"/>
            <a:ext cx="146304" cy="146304"/>
          </a:xfrm>
          <a:prstGeom prst="ellipse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6409944" y="3118104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Freelancer</a:t>
            </a:r>
            <a:endParaRPr lang="en-US" sz="1300" dirty="0"/>
          </a:p>
        </p:txBody>
      </p:sp>
      <p:sp>
        <p:nvSpPr>
          <p:cNvPr id="31" name="Shape 29"/>
          <p:cNvSpPr/>
          <p:nvPr/>
        </p:nvSpPr>
        <p:spPr>
          <a:xfrm>
            <a:off x="274320" y="3538728"/>
            <a:ext cx="2633472" cy="365760"/>
          </a:xfrm>
          <a:prstGeom prst="roundRect">
            <a:avLst>
              <a:gd name="adj" fmla="val 15000"/>
            </a:avLst>
          </a:prstGeom>
          <a:solidFill>
            <a:srgbClr val="FFFFFF"/>
          </a:solidFill>
          <a:ln w="12700">
            <a:solidFill>
              <a:srgbClr val="E8EDF5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384048" y="3648456"/>
            <a:ext cx="146304" cy="146304"/>
          </a:xfrm>
          <a:prstGeom prst="ellipse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594360" y="3593592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PeoplePerHour</a:t>
            </a:r>
            <a:endParaRPr lang="en-US" sz="1300" dirty="0"/>
          </a:p>
        </p:txBody>
      </p:sp>
      <p:sp>
        <p:nvSpPr>
          <p:cNvPr id="34" name="Shape 32"/>
          <p:cNvSpPr/>
          <p:nvPr/>
        </p:nvSpPr>
        <p:spPr>
          <a:xfrm>
            <a:off x="3182112" y="3538728"/>
            <a:ext cx="2633472" cy="365760"/>
          </a:xfrm>
          <a:prstGeom prst="roundRect">
            <a:avLst>
              <a:gd name="adj" fmla="val 15000"/>
            </a:avLst>
          </a:prstGeom>
          <a:solidFill>
            <a:srgbClr val="FFFFFF"/>
          </a:solidFill>
          <a:ln w="12700">
            <a:solidFill>
              <a:srgbClr val="E8EDF5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3291840" y="3648456"/>
            <a:ext cx="146304" cy="146304"/>
          </a:xfrm>
          <a:prstGeom prst="ellipse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502152" y="3593592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LinkedIn</a:t>
            </a:r>
            <a:endParaRPr lang="en-US" sz="1300" dirty="0"/>
          </a:p>
        </p:txBody>
      </p:sp>
      <p:sp>
        <p:nvSpPr>
          <p:cNvPr id="37" name="Shape 35"/>
          <p:cNvSpPr/>
          <p:nvPr/>
        </p:nvSpPr>
        <p:spPr>
          <a:xfrm>
            <a:off x="6089904" y="3538728"/>
            <a:ext cx="2633472" cy="365760"/>
          </a:xfrm>
          <a:prstGeom prst="roundRect">
            <a:avLst>
              <a:gd name="adj" fmla="val 15000"/>
            </a:avLst>
          </a:prstGeom>
          <a:solidFill>
            <a:srgbClr val="FFFFFF"/>
          </a:solidFill>
          <a:ln w="12700">
            <a:solidFill>
              <a:srgbClr val="E8EDF5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6199632" y="3648456"/>
            <a:ext cx="146304" cy="146304"/>
          </a:xfrm>
          <a:prstGeom prst="ellipse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409944" y="3593592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Local Outreach</a:t>
            </a:r>
            <a:endParaRPr lang="en-US" sz="1300" dirty="0"/>
          </a:p>
        </p:txBody>
      </p:sp>
      <p:sp>
        <p:nvSpPr>
          <p:cNvPr id="40" name="Shape 38"/>
          <p:cNvSpPr/>
          <p:nvPr/>
        </p:nvSpPr>
        <p:spPr>
          <a:xfrm>
            <a:off x="274320" y="4160520"/>
            <a:ext cx="8595360" cy="658368"/>
          </a:xfrm>
          <a:prstGeom prst="rect">
            <a:avLst/>
          </a:prstGeom>
          <a:solidFill>
            <a:srgbClr val="FEF3C7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11480" y="4251960"/>
            <a:ext cx="10058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💡  Pro Tip: </a:t>
            </a:r>
            <a:endParaRPr lang="en-US" sz="1300" dirty="0"/>
          </a:p>
        </p:txBody>
      </p:sp>
      <p:sp>
        <p:nvSpPr>
          <p:cNvPr id="42" name="Text 40"/>
          <p:cNvSpPr/>
          <p:nvPr/>
        </p:nvSpPr>
        <p:spPr>
          <a:xfrm>
            <a:off x="1371600" y="4251960"/>
            <a:ext cx="73609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3 portfolio sites (yours + 2 practice ones), create a Fiverr gig, and you could land your first paid project within weeks of this workshop.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2444"/>
          </a:solidFill>
          <a:ln w="12700">
            <a:solidFill>
              <a:srgbClr val="0D244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73152"/>
            <a:ext cx="6400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56CC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LEARNING PATH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475488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to Go After This Workshop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749808" y="1591056"/>
            <a:ext cx="0" cy="347472"/>
          </a:xfrm>
          <a:prstGeom prst="line">
            <a:avLst/>
          </a:prstGeom>
          <a:noFill/>
          <a:ln w="25400">
            <a:solidFill>
              <a:srgbClr val="3A9BD5"/>
            </a:solidFill>
            <a:prstDash val="dash"/>
          </a:ln>
        </p:spPr>
      </p:sp>
      <p:sp>
        <p:nvSpPr>
          <p:cNvPr id="6" name="Shape 4"/>
          <p:cNvSpPr/>
          <p:nvPr/>
        </p:nvSpPr>
        <p:spPr>
          <a:xfrm>
            <a:off x="548640" y="1207008"/>
            <a:ext cx="402336" cy="402336"/>
          </a:xfrm>
          <a:prstGeom prst="ellipse">
            <a:avLst/>
          </a:prstGeom>
          <a:solidFill>
            <a:srgbClr val="3A9BD5"/>
          </a:solidFill>
          <a:ln w="12700">
            <a:solidFill>
              <a:srgbClr val="3A9BD5"/>
            </a:solidFill>
            <a:prstDash val="solid"/>
          </a:ln>
        </p:spPr>
      </p:sp>
      <p:sp>
        <p:nvSpPr>
          <p:cNvPr id="7" name="Text 5"/>
          <p:cNvSpPr/>
          <p:nvPr/>
        </p:nvSpPr>
        <p:spPr>
          <a:xfrm>
            <a:off x="548640" y="1207008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1078992" y="1115568"/>
            <a:ext cx="7772400" cy="685800"/>
          </a:xfrm>
          <a:prstGeom prst="rect">
            <a:avLst/>
          </a:prstGeom>
          <a:solidFill>
            <a:srgbClr val="0D2444"/>
          </a:solidFill>
          <a:ln w="12700">
            <a:solidFill>
              <a:srgbClr val="1A3D6B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1078992" y="1115568"/>
            <a:ext cx="54864" cy="685800"/>
          </a:xfrm>
          <a:prstGeom prst="rect">
            <a:avLst/>
          </a:prstGeom>
          <a:solidFill>
            <a:srgbClr val="3A9BD5"/>
          </a:solidFill>
          <a:ln w="12700">
            <a:solidFill>
              <a:srgbClr val="3A9BD5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207008" y="1152144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A9B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 1–2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207008" y="1389888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Rebuild from Memory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3566160" y="1225296"/>
            <a:ext cx="51663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Rebuild your Day 2 site on your own — repetition is the fastest teacher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749808" y="2368296"/>
            <a:ext cx="0" cy="347472"/>
          </a:xfrm>
          <a:prstGeom prst="line">
            <a:avLst/>
          </a:prstGeom>
          <a:noFill/>
          <a:ln w="25400">
            <a:solidFill>
              <a:srgbClr val="56CCF2"/>
            </a:solidFill>
            <a:prstDash val="dash"/>
          </a:ln>
        </p:spPr>
      </p:sp>
      <p:sp>
        <p:nvSpPr>
          <p:cNvPr id="14" name="Shape 12"/>
          <p:cNvSpPr/>
          <p:nvPr/>
        </p:nvSpPr>
        <p:spPr>
          <a:xfrm>
            <a:off x="548640" y="1984248"/>
            <a:ext cx="402336" cy="402336"/>
          </a:xfrm>
          <a:prstGeom prst="ellipse">
            <a:avLst/>
          </a:prstGeom>
          <a:solidFill>
            <a:srgbClr val="56CCF2"/>
          </a:solidFill>
          <a:ln w="12700">
            <a:solidFill>
              <a:srgbClr val="56CCF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548640" y="1984248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400" dirty="0"/>
          </a:p>
        </p:txBody>
      </p:sp>
      <p:sp>
        <p:nvSpPr>
          <p:cNvPr id="16" name="Shape 14"/>
          <p:cNvSpPr/>
          <p:nvPr/>
        </p:nvSpPr>
        <p:spPr>
          <a:xfrm>
            <a:off x="1078992" y="1892808"/>
            <a:ext cx="7772400" cy="685800"/>
          </a:xfrm>
          <a:prstGeom prst="rect">
            <a:avLst/>
          </a:prstGeom>
          <a:solidFill>
            <a:srgbClr val="0D2444"/>
          </a:solidFill>
          <a:ln w="12700">
            <a:solidFill>
              <a:srgbClr val="1A3D6B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078992" y="1892808"/>
            <a:ext cx="54864" cy="685800"/>
          </a:xfrm>
          <a:prstGeom prst="rect">
            <a:avLst/>
          </a:prstGeom>
          <a:solidFill>
            <a:srgbClr val="56CCF2"/>
          </a:solidFill>
          <a:ln w="12700">
            <a:solidFill>
              <a:srgbClr val="56CCF2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207008" y="1929384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6CC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Week 3–4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1207008" y="2167128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for Someone Else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3566160" y="2002536"/>
            <a:ext cx="51663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a site for a friend, family business, or local shop — real projects teach fast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749808" y="3145536"/>
            <a:ext cx="0" cy="347472"/>
          </a:xfrm>
          <a:prstGeom prst="line">
            <a:avLst/>
          </a:prstGeom>
          <a:noFill/>
          <a:ln w="25400">
            <a:solidFill>
              <a:srgbClr val="0D9488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48640" y="2761488"/>
            <a:ext cx="402336" cy="402336"/>
          </a:xfrm>
          <a:prstGeom prst="ellipse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48640" y="2761488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400" dirty="0"/>
          </a:p>
        </p:txBody>
      </p:sp>
      <p:sp>
        <p:nvSpPr>
          <p:cNvPr id="24" name="Shape 22"/>
          <p:cNvSpPr/>
          <p:nvPr/>
        </p:nvSpPr>
        <p:spPr>
          <a:xfrm>
            <a:off x="1078992" y="2670048"/>
            <a:ext cx="7772400" cy="685800"/>
          </a:xfrm>
          <a:prstGeom prst="rect">
            <a:avLst/>
          </a:prstGeom>
          <a:solidFill>
            <a:srgbClr val="0D2444"/>
          </a:solidFill>
          <a:ln w="12700">
            <a:solidFill>
              <a:srgbClr val="1A3D6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1078992" y="2670048"/>
            <a:ext cx="54864" cy="68580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207008" y="2706624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 2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1207008" y="2944368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Learn Elementor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3566160" y="2779776"/>
            <a:ext cx="51663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the most popular page builder to your skill set for richer layouts</a:t>
            </a:r>
            <a:endParaRPr lang="en-US" sz="1200" dirty="0"/>
          </a:p>
        </p:txBody>
      </p:sp>
      <p:sp>
        <p:nvSpPr>
          <p:cNvPr id="29" name="Shape 27"/>
          <p:cNvSpPr/>
          <p:nvPr/>
        </p:nvSpPr>
        <p:spPr>
          <a:xfrm>
            <a:off x="749808" y="3922776"/>
            <a:ext cx="0" cy="347472"/>
          </a:xfrm>
          <a:prstGeom prst="line">
            <a:avLst/>
          </a:prstGeom>
          <a:noFill/>
          <a:ln w="25400">
            <a:solidFill>
              <a:srgbClr val="D97706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548640" y="3538728"/>
            <a:ext cx="402336" cy="402336"/>
          </a:xfrm>
          <a:prstGeom prst="ellipse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548640" y="3538728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400" dirty="0"/>
          </a:p>
        </p:txBody>
      </p:sp>
      <p:sp>
        <p:nvSpPr>
          <p:cNvPr id="32" name="Shape 30"/>
          <p:cNvSpPr/>
          <p:nvPr/>
        </p:nvSpPr>
        <p:spPr>
          <a:xfrm>
            <a:off x="1078992" y="3447288"/>
            <a:ext cx="7772400" cy="685800"/>
          </a:xfrm>
          <a:prstGeom prst="rect">
            <a:avLst/>
          </a:prstGeom>
          <a:solidFill>
            <a:srgbClr val="0D2444"/>
          </a:solidFill>
          <a:ln w="12700">
            <a:solidFill>
              <a:srgbClr val="1A3D6B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1078992" y="3447288"/>
            <a:ext cx="54864" cy="68580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1207008" y="3483864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 3</a:t>
            </a:r>
            <a:endParaRPr lang="en-US" sz="1000" dirty="0"/>
          </a:p>
        </p:txBody>
      </p:sp>
      <p:sp>
        <p:nvSpPr>
          <p:cNvPr id="35" name="Text 33"/>
          <p:cNvSpPr/>
          <p:nvPr/>
        </p:nvSpPr>
        <p:spPr>
          <a:xfrm>
            <a:off x="1207008" y="3721608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HTML &amp; CSS Basics</a:t>
            </a:r>
            <a:endParaRPr lang="en-US" sz="1400" dirty="0"/>
          </a:p>
        </p:txBody>
      </p:sp>
      <p:sp>
        <p:nvSpPr>
          <p:cNvPr id="36" name="Text 34"/>
          <p:cNvSpPr/>
          <p:nvPr/>
        </p:nvSpPr>
        <p:spPr>
          <a:xfrm>
            <a:off x="3566160" y="3557016"/>
            <a:ext cx="51663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Gain full control over your WordPress customisations with code</a:t>
            </a:r>
            <a:endParaRPr lang="en-US" sz="1200" dirty="0"/>
          </a:p>
        </p:txBody>
      </p:sp>
      <p:sp>
        <p:nvSpPr>
          <p:cNvPr id="37" name="Shape 35"/>
          <p:cNvSpPr/>
          <p:nvPr/>
        </p:nvSpPr>
        <p:spPr>
          <a:xfrm>
            <a:off x="548640" y="4315968"/>
            <a:ext cx="402336" cy="402336"/>
          </a:xfrm>
          <a:prstGeom prst="ellipse">
            <a:avLst/>
          </a:prstGeom>
          <a:solidFill>
            <a:srgbClr val="E05252"/>
          </a:solidFill>
          <a:ln w="12700">
            <a:solidFill>
              <a:srgbClr val="E05252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548640" y="4315968"/>
            <a:ext cx="402336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400" dirty="0"/>
          </a:p>
        </p:txBody>
      </p:sp>
      <p:sp>
        <p:nvSpPr>
          <p:cNvPr id="39" name="Shape 37"/>
          <p:cNvSpPr/>
          <p:nvPr/>
        </p:nvSpPr>
        <p:spPr>
          <a:xfrm>
            <a:off x="1078992" y="4224528"/>
            <a:ext cx="7772400" cy="685800"/>
          </a:xfrm>
          <a:prstGeom prst="rect">
            <a:avLst/>
          </a:prstGeom>
          <a:solidFill>
            <a:srgbClr val="0D2444"/>
          </a:solidFill>
          <a:ln w="12700">
            <a:solidFill>
              <a:srgbClr val="1A3D6B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1078992" y="4224528"/>
            <a:ext cx="54864" cy="685800"/>
          </a:xfrm>
          <a:prstGeom prst="rect">
            <a:avLst/>
          </a:prstGeom>
          <a:solidFill>
            <a:srgbClr val="E05252"/>
          </a:solidFill>
          <a:ln w="12700">
            <a:solidFill>
              <a:srgbClr val="E05252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1207008" y="4261104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052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 4+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1207008" y="4498848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WooCommerce &amp; Advanced</a:t>
            </a:r>
            <a:endParaRPr lang="en-US" sz="1400" dirty="0"/>
          </a:p>
        </p:txBody>
      </p:sp>
      <p:sp>
        <p:nvSpPr>
          <p:cNvPr id="43" name="Text 41"/>
          <p:cNvSpPr/>
          <p:nvPr/>
        </p:nvSpPr>
        <p:spPr>
          <a:xfrm>
            <a:off x="3566160" y="4334256"/>
            <a:ext cx="516636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E-commerce, membership sites, multilingual WordPress, client work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3200400"/>
            <a:ext cx="9144000" cy="1943100"/>
          </a:xfrm>
          <a:prstGeom prst="rect">
            <a:avLst/>
          </a:prstGeom>
          <a:solidFill>
            <a:srgbClr val="2176AE"/>
          </a:solidFill>
          <a:ln w="12700">
            <a:solidFill>
              <a:srgbClr val="2176AE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3200400"/>
            <a:ext cx="9144000" cy="54864"/>
          </a:xfrm>
          <a:prstGeom prst="rect">
            <a:avLst/>
          </a:prstGeom>
          <a:solidFill>
            <a:srgbClr val="56CCF2"/>
          </a:solidFill>
          <a:ln w="12700">
            <a:solidFill>
              <a:srgbClr val="56CCF2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>
            <a:alphaModFix amt="12000"/>
          </a:blip>
          <a:stretch>
            <a:fillRect/>
          </a:stretch>
        </p:blipFill>
        <p:spPr>
          <a:xfrm>
            <a:off x="5943600" y="365760"/>
            <a:ext cx="2926080" cy="2926080"/>
          </a:xfrm>
          <a:prstGeom prst="rect">
            <a:avLst/>
          </a:prstGeom>
        </p:spPr>
      </p:pic>
      <p:pic>
        <p:nvPicPr>
          <p:cNvPr id="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320040"/>
            <a:ext cx="347472" cy="347472"/>
          </a:xfrm>
          <a:prstGeom prst="rect">
            <a:avLst/>
          </a:prstGeom>
        </p:spPr>
      </p:pic>
      <p:pic>
        <p:nvPicPr>
          <p:cNvPr id="6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2688" y="320040"/>
            <a:ext cx="347472" cy="347472"/>
          </a:xfrm>
          <a:prstGeom prst="rect">
            <a:avLst/>
          </a:prstGeom>
        </p:spPr>
      </p:pic>
      <p:pic>
        <p:nvPicPr>
          <p:cNvPr id="7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408176" y="320040"/>
            <a:ext cx="347472" cy="347472"/>
          </a:xfrm>
          <a:prstGeom prst="rect">
            <a:avLst/>
          </a:prstGeom>
        </p:spPr>
      </p:pic>
      <p:pic>
        <p:nvPicPr>
          <p:cNvPr id="8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83664" y="320040"/>
            <a:ext cx="347472" cy="347472"/>
          </a:xfrm>
          <a:prstGeom prst="rect">
            <a:avLst/>
          </a:prstGeom>
        </p:spPr>
      </p:pic>
      <p:pic>
        <p:nvPicPr>
          <p:cNvPr id="9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359152" y="320040"/>
            <a:ext cx="347472" cy="347472"/>
          </a:xfrm>
          <a:prstGeom prst="rect">
            <a:avLst/>
          </a:prstGeom>
        </p:spPr>
      </p:pic>
      <p:sp>
        <p:nvSpPr>
          <p:cNvPr id="10" name="Text 2"/>
          <p:cNvSpPr/>
          <p:nvPr/>
        </p:nvSpPr>
        <p:spPr>
          <a:xfrm>
            <a:off x="457200" y="777240"/>
            <a:ext cx="7315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5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You're Ready to Build.</a:t>
            </a:r>
            <a:endParaRPr lang="en-US" sz="5200" dirty="0"/>
          </a:p>
        </p:txBody>
      </p:sp>
      <p:sp>
        <p:nvSpPr>
          <p:cNvPr id="11" name="Text 3"/>
          <p:cNvSpPr/>
          <p:nvPr/>
        </p:nvSpPr>
        <p:spPr>
          <a:xfrm>
            <a:off x="457200" y="187452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i="1" dirty="0">
                <a:solidFill>
                  <a:srgbClr val="56CC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Every expert WordPress developer started exactly where you are today.</a:t>
            </a:r>
            <a:endParaRPr lang="en-US" sz="1700" dirty="0"/>
          </a:p>
        </p:txBody>
      </p:sp>
      <p:sp>
        <p:nvSpPr>
          <p:cNvPr id="12" name="Text 4"/>
          <p:cNvSpPr/>
          <p:nvPr/>
        </p:nvSpPr>
        <p:spPr>
          <a:xfrm>
            <a:off x="457200" y="2395728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web needs your voice. Now go build it.</a:t>
            </a:r>
            <a:endParaRPr lang="en-US" sz="1400" dirty="0"/>
          </a:p>
        </p:txBody>
      </p:sp>
      <p:sp>
        <p:nvSpPr>
          <p:cNvPr id="13" name="Text 5"/>
          <p:cNvSpPr/>
          <p:nvPr/>
        </p:nvSpPr>
        <p:spPr>
          <a:xfrm>
            <a:off x="457200" y="3337560"/>
            <a:ext cx="548640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Abdul Raheem Sutar</a:t>
            </a:r>
            <a:endParaRPr lang="en-US" sz="2200" dirty="0"/>
          </a:p>
        </p:txBody>
      </p:sp>
      <p:sp>
        <p:nvSpPr>
          <p:cNvPr id="14" name="Text 6"/>
          <p:cNvSpPr/>
          <p:nvPr/>
        </p:nvSpPr>
        <p:spPr>
          <a:xfrm>
            <a:off x="457200" y="3813048"/>
            <a:ext cx="45720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D6EDF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CTO &amp; Technical Lead</a:t>
            </a:r>
            <a:endParaRPr lang="en-US" sz="1400" dirty="0"/>
          </a:p>
        </p:txBody>
      </p:sp>
      <p:sp>
        <p:nvSpPr>
          <p:cNvPr id="15" name="Text 7"/>
          <p:cNvSpPr/>
          <p:nvPr/>
        </p:nvSpPr>
        <p:spPr>
          <a:xfrm>
            <a:off x="457200" y="4133088"/>
            <a:ext cx="3657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5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INNOOVATUM</a:t>
            </a:r>
            <a:endParaRPr lang="en-US" sz="1200" dirty="0"/>
          </a:p>
        </p:txBody>
      </p:sp>
      <p:sp>
        <p:nvSpPr>
          <p:cNvPr id="16" name="Shape 8"/>
          <p:cNvSpPr/>
          <p:nvPr/>
        </p:nvSpPr>
        <p:spPr>
          <a:xfrm>
            <a:off x="6583680" y="3310128"/>
            <a:ext cx="2331720" cy="1481328"/>
          </a:xfrm>
          <a:prstGeom prst="rect">
            <a:avLst/>
          </a:prstGeom>
          <a:solidFill>
            <a:srgbClr val="0D2444"/>
          </a:solidFill>
          <a:ln w="12700">
            <a:solidFill>
              <a:srgbClr val="0D2444"/>
            </a:solidFill>
            <a:prstDash val="solid"/>
          </a:ln>
        </p:spPr>
      </p:sp>
      <p:sp>
        <p:nvSpPr>
          <p:cNvPr id="17" name="Text 9"/>
          <p:cNvSpPr/>
          <p:nvPr/>
        </p:nvSpPr>
        <p:spPr>
          <a:xfrm>
            <a:off x="6675120" y="3401568"/>
            <a:ext cx="2148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56CC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Questions?</a:t>
            </a:r>
            <a:endParaRPr lang="en-US" sz="1500" dirty="0"/>
          </a:p>
        </p:txBody>
      </p:sp>
      <p:sp>
        <p:nvSpPr>
          <p:cNvPr id="18" name="Text 10"/>
          <p:cNvSpPr/>
          <p:nvPr/>
        </p:nvSpPr>
        <p:spPr>
          <a:xfrm>
            <a:off x="6675120" y="3749040"/>
            <a:ext cx="21488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100" dirty="0">
                <a:solidFill>
                  <a:srgbClr val="E8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Reach out anytime after the workshop via Innoovatum</a:t>
            </a:r>
            <a:endParaRPr lang="en-US" sz="1100" dirty="0"/>
          </a:p>
        </p:txBody>
      </p:sp>
      <p:sp>
        <p:nvSpPr>
          <p:cNvPr id="19" name="Shape 11"/>
          <p:cNvSpPr/>
          <p:nvPr/>
        </p:nvSpPr>
        <p:spPr>
          <a:xfrm>
            <a:off x="6675120" y="4480560"/>
            <a:ext cx="109728" cy="109728"/>
          </a:xfrm>
          <a:prstGeom prst="ellipse">
            <a:avLst/>
          </a:prstGeom>
          <a:solidFill>
            <a:srgbClr val="56CCF2"/>
          </a:solidFill>
          <a:ln w="12700">
            <a:solidFill>
              <a:srgbClr val="56CCF2"/>
            </a:solidFill>
            <a:prstDash val="solid"/>
          </a:ln>
        </p:spPr>
      </p:sp>
      <p:sp>
        <p:nvSpPr>
          <p:cNvPr id="20" name="Shape 12"/>
          <p:cNvSpPr/>
          <p:nvPr/>
        </p:nvSpPr>
        <p:spPr>
          <a:xfrm>
            <a:off x="6858000" y="4480560"/>
            <a:ext cx="109728" cy="109728"/>
          </a:xfrm>
          <a:prstGeom prst="ellipse">
            <a:avLst/>
          </a:prstGeom>
          <a:solidFill>
            <a:srgbClr val="3A9BD5"/>
          </a:solidFill>
          <a:ln w="12700">
            <a:solidFill>
              <a:srgbClr val="3A9BD5"/>
            </a:solidFill>
            <a:prstDash val="solid"/>
          </a:ln>
        </p:spPr>
      </p:sp>
      <p:sp>
        <p:nvSpPr>
          <p:cNvPr id="21" name="Shape 13"/>
          <p:cNvSpPr/>
          <p:nvPr/>
        </p:nvSpPr>
        <p:spPr>
          <a:xfrm>
            <a:off x="7040880" y="4480560"/>
            <a:ext cx="109728" cy="109728"/>
          </a:xfrm>
          <a:prstGeom prst="ellipse">
            <a:avLst/>
          </a:prstGeom>
          <a:solidFill>
            <a:srgbClr val="3A9BD5">
              <a:alpha val="60000"/>
            </a:srgbClr>
          </a:solidFill>
          <a:ln w="12700">
            <a:solidFill>
              <a:srgbClr val="3A9BD5">
                <a:alpha val="60000"/>
              </a:srgbClr>
            </a:solidFill>
            <a:prstDash val="solid"/>
          </a:ln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73152"/>
            <a:ext cx="6400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56CC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ABOUT THIS WORKSHOP</a:t>
            </a:r>
            <a:endParaRPr lang="en-US" sz="1300" dirty="0"/>
          </a:p>
        </p:txBody>
      </p:sp>
      <p:sp>
        <p:nvSpPr>
          <p:cNvPr id="4" name="Text 2"/>
          <p:cNvSpPr/>
          <p:nvPr/>
        </p:nvSpPr>
        <p:spPr>
          <a:xfrm>
            <a:off x="457200" y="502920"/>
            <a:ext cx="6400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you're walking into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7498080" y="274320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3A9B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Innoovatum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65760" y="1143000"/>
            <a:ext cx="2606040" cy="141732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365760" y="1143000"/>
            <a:ext cx="54864" cy="1417320"/>
          </a:xfrm>
          <a:prstGeom prst="rect">
            <a:avLst/>
          </a:prstGeom>
          <a:solidFill>
            <a:srgbClr val="56CCF2"/>
          </a:solidFill>
          <a:ln w="12700">
            <a:solidFill>
              <a:srgbClr val="56CCF2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502920" y="1234440"/>
            <a:ext cx="24231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56CC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43%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502920" y="1828800"/>
            <a:ext cx="2423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E8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all websites</a:t>
            </a:r>
            <a:endParaRPr lang="en-US" sz="12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E8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on WordPress</a:t>
            </a:r>
            <a:endParaRPr lang="en-US" sz="1200" dirty="0"/>
          </a:p>
        </p:txBody>
      </p:sp>
      <p:sp>
        <p:nvSpPr>
          <p:cNvPr id="10" name="Shape 8"/>
          <p:cNvSpPr/>
          <p:nvPr/>
        </p:nvSpPr>
        <p:spPr>
          <a:xfrm>
            <a:off x="3200400" y="1143000"/>
            <a:ext cx="2606040" cy="141732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200400" y="1143000"/>
            <a:ext cx="54864" cy="1417320"/>
          </a:xfrm>
          <a:prstGeom prst="rect">
            <a:avLst/>
          </a:prstGeom>
          <a:solidFill>
            <a:srgbClr val="56CCF2"/>
          </a:solidFill>
          <a:ln w="12700">
            <a:solidFill>
              <a:srgbClr val="56CCF2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337560" y="1234440"/>
            <a:ext cx="24231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56CC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810M+</a:t>
            </a:r>
            <a:endParaRPr lang="en-US" sz="3200" dirty="0"/>
          </a:p>
        </p:txBody>
      </p:sp>
      <p:sp>
        <p:nvSpPr>
          <p:cNvPr id="13" name="Text 11"/>
          <p:cNvSpPr/>
          <p:nvPr/>
        </p:nvSpPr>
        <p:spPr>
          <a:xfrm>
            <a:off x="3337560" y="1828800"/>
            <a:ext cx="2423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E8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websites powered</a:t>
            </a:r>
            <a:endParaRPr lang="en-US" sz="12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E8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by WordPress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6035040" y="1143000"/>
            <a:ext cx="2606040" cy="141732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14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6035040" y="1143000"/>
            <a:ext cx="54864" cy="1417320"/>
          </a:xfrm>
          <a:prstGeom prst="rect">
            <a:avLst/>
          </a:prstGeom>
          <a:solidFill>
            <a:srgbClr val="56CCF2"/>
          </a:solidFill>
          <a:ln w="12700">
            <a:solidFill>
              <a:srgbClr val="56CCF2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6172200" y="1234440"/>
            <a:ext cx="242316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56CC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</a:t>
            </a:r>
            <a:endParaRPr lang="en-US" sz="3200" dirty="0"/>
          </a:p>
        </p:txBody>
      </p:sp>
      <p:sp>
        <p:nvSpPr>
          <p:cNvPr id="17" name="Text 15"/>
          <p:cNvSpPr/>
          <p:nvPr/>
        </p:nvSpPr>
        <p:spPr>
          <a:xfrm>
            <a:off x="6172200" y="1828800"/>
            <a:ext cx="242316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E8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coding skills</a:t>
            </a:r>
            <a:endParaRPr lang="en-US" sz="12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E8ED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required to start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457200" y="2724912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4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This 2-day hands-on workshop takes you from complete beginner to confidently building and publishing your own WordPress website. No coding experience required — just bring your laptop and curiosity.</a:t>
            </a:r>
            <a:endParaRPr lang="en-US" sz="1400" dirty="0"/>
          </a:p>
        </p:txBody>
      </p:sp>
      <p:sp>
        <p:nvSpPr>
          <p:cNvPr id="19" name="Shape 17"/>
          <p:cNvSpPr/>
          <p:nvPr/>
        </p:nvSpPr>
        <p:spPr>
          <a:xfrm>
            <a:off x="365760" y="3493008"/>
            <a:ext cx="2606040" cy="138988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5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365760" y="3493008"/>
            <a:ext cx="2606040" cy="310896"/>
          </a:xfrm>
          <a:prstGeom prst="rect">
            <a:avLst/>
          </a:prstGeom>
          <a:solidFill>
            <a:srgbClr val="2176AE"/>
          </a:solidFill>
          <a:ln w="12700">
            <a:solidFill>
              <a:srgbClr val="2176AE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75488" y="3538728"/>
            <a:ext cx="2423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Prerequisites</a:t>
            </a:r>
            <a:endParaRPr lang="en-US" sz="1200" dirty="0"/>
          </a:p>
        </p:txBody>
      </p:sp>
      <p:sp>
        <p:nvSpPr>
          <p:cNvPr id="22" name="Shape 20"/>
          <p:cNvSpPr/>
          <p:nvPr/>
        </p:nvSpPr>
        <p:spPr>
          <a:xfrm>
            <a:off x="493776" y="3913632"/>
            <a:ext cx="91440" cy="91440"/>
          </a:xfrm>
          <a:prstGeom prst="ellipse">
            <a:avLst/>
          </a:prstGeom>
          <a:solidFill>
            <a:srgbClr val="2176AE"/>
          </a:solidFill>
          <a:ln w="12700">
            <a:solidFill>
              <a:srgbClr val="2176AE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40080" y="3877056"/>
            <a:ext cx="2240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 coding needed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93776" y="4215384"/>
            <a:ext cx="91440" cy="91440"/>
          </a:xfrm>
          <a:prstGeom prst="ellipse">
            <a:avLst/>
          </a:prstGeom>
          <a:solidFill>
            <a:srgbClr val="2176AE"/>
          </a:solidFill>
          <a:ln w="12700">
            <a:solidFill>
              <a:srgbClr val="2176AE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640080" y="4178808"/>
            <a:ext cx="2240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Basic computer skills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493776" y="4517136"/>
            <a:ext cx="91440" cy="91440"/>
          </a:xfrm>
          <a:prstGeom prst="ellipse">
            <a:avLst/>
          </a:prstGeom>
          <a:solidFill>
            <a:srgbClr val="2176AE"/>
          </a:solidFill>
          <a:ln w="12700">
            <a:solidFill>
              <a:srgbClr val="2176AE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640080" y="4480560"/>
            <a:ext cx="2240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free email account</a:t>
            </a:r>
            <a:endParaRPr lang="en-US" sz="1200" dirty="0"/>
          </a:p>
        </p:txBody>
      </p:sp>
      <p:sp>
        <p:nvSpPr>
          <p:cNvPr id="28" name="Shape 26"/>
          <p:cNvSpPr/>
          <p:nvPr/>
        </p:nvSpPr>
        <p:spPr>
          <a:xfrm>
            <a:off x="3200400" y="3493008"/>
            <a:ext cx="2606040" cy="138988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5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3200400" y="3493008"/>
            <a:ext cx="2606040" cy="310896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3310128" y="3538728"/>
            <a:ext cx="2423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to Bring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3328416" y="3913632"/>
            <a:ext cx="91440" cy="91440"/>
          </a:xfrm>
          <a:prstGeom prst="ellipse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474720" y="3877056"/>
            <a:ext cx="2240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Laptop (any OS)</a:t>
            </a:r>
            <a:endParaRPr lang="en-US" sz="1200" dirty="0"/>
          </a:p>
        </p:txBody>
      </p:sp>
      <p:sp>
        <p:nvSpPr>
          <p:cNvPr id="33" name="Shape 31"/>
          <p:cNvSpPr/>
          <p:nvPr/>
        </p:nvSpPr>
        <p:spPr>
          <a:xfrm>
            <a:off x="3328416" y="4215384"/>
            <a:ext cx="91440" cy="91440"/>
          </a:xfrm>
          <a:prstGeom prst="ellipse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474720" y="4178808"/>
            <a:ext cx="2240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Charger</a:t>
            </a:r>
            <a:endParaRPr lang="en-US" sz="1200" dirty="0"/>
          </a:p>
        </p:txBody>
      </p:sp>
      <p:sp>
        <p:nvSpPr>
          <p:cNvPr id="35" name="Shape 33"/>
          <p:cNvSpPr/>
          <p:nvPr/>
        </p:nvSpPr>
        <p:spPr>
          <a:xfrm>
            <a:off x="3328416" y="4517136"/>
            <a:ext cx="91440" cy="91440"/>
          </a:xfrm>
          <a:prstGeom prst="ellipse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474720" y="4480560"/>
            <a:ext cx="2240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Creative mindset</a:t>
            </a:r>
            <a:endParaRPr lang="en-US" sz="1200" dirty="0"/>
          </a:p>
        </p:txBody>
      </p:sp>
      <p:sp>
        <p:nvSpPr>
          <p:cNvPr id="37" name="Shape 35"/>
          <p:cNvSpPr/>
          <p:nvPr/>
        </p:nvSpPr>
        <p:spPr>
          <a:xfrm>
            <a:off x="6035040" y="3493008"/>
            <a:ext cx="2606040" cy="138988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5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6035040" y="3493008"/>
            <a:ext cx="2606040" cy="310896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144768" y="3538728"/>
            <a:ext cx="242316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Will Get</a:t>
            </a:r>
            <a:endParaRPr lang="en-US" sz="1200" dirty="0"/>
          </a:p>
        </p:txBody>
      </p:sp>
      <p:sp>
        <p:nvSpPr>
          <p:cNvPr id="40" name="Shape 38"/>
          <p:cNvSpPr/>
          <p:nvPr/>
        </p:nvSpPr>
        <p:spPr>
          <a:xfrm>
            <a:off x="6163056" y="3913632"/>
            <a:ext cx="91440" cy="91440"/>
          </a:xfrm>
          <a:prstGeom prst="ellipse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6309360" y="3877056"/>
            <a:ext cx="2240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live website you own</a:t>
            </a:r>
            <a:endParaRPr lang="en-US" sz="1200" dirty="0"/>
          </a:p>
        </p:txBody>
      </p:sp>
      <p:sp>
        <p:nvSpPr>
          <p:cNvPr id="42" name="Shape 40"/>
          <p:cNvSpPr/>
          <p:nvPr/>
        </p:nvSpPr>
        <p:spPr>
          <a:xfrm>
            <a:off x="6163056" y="4215384"/>
            <a:ext cx="91440" cy="91440"/>
          </a:xfrm>
          <a:prstGeom prst="ellipse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6309360" y="4178808"/>
            <a:ext cx="2240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Workshop certificate</a:t>
            </a:r>
            <a:endParaRPr lang="en-US" sz="1200" dirty="0"/>
          </a:p>
        </p:txBody>
      </p:sp>
      <p:sp>
        <p:nvSpPr>
          <p:cNvPr id="44" name="Shape 42"/>
          <p:cNvSpPr/>
          <p:nvPr/>
        </p:nvSpPr>
        <p:spPr>
          <a:xfrm>
            <a:off x="6163056" y="4517136"/>
            <a:ext cx="91440" cy="91440"/>
          </a:xfrm>
          <a:prstGeom prst="ellipse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6309360" y="4480560"/>
            <a:ext cx="2240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Full reference materials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2176AE"/>
          </a:solidFill>
          <a:ln w="12700">
            <a:solidFill>
              <a:srgbClr val="2176AE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365760" y="201168"/>
            <a:ext cx="2743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200" b="1" dirty="0">
                <a:solidFill>
                  <a:srgbClr val="56CC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1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365760" y="749808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WordPress Fundamentals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365760" y="1170432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8:00 AM – 1:30 PM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20040" y="1627632"/>
            <a:ext cx="4160520" cy="749808"/>
          </a:xfrm>
          <a:prstGeom prst="rect">
            <a:avLst/>
          </a:prstGeom>
          <a:solidFill>
            <a:srgbClr val="0D2444"/>
          </a:solidFill>
          <a:ln w="12700">
            <a:solidFill>
              <a:srgbClr val="1A3D6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320040" y="1627632"/>
            <a:ext cx="64008" cy="749808"/>
          </a:xfrm>
          <a:prstGeom prst="rect">
            <a:avLst/>
          </a:prstGeom>
          <a:solidFill>
            <a:srgbClr val="3A9BD5"/>
          </a:solidFill>
          <a:ln w="12700">
            <a:solidFill>
              <a:srgbClr val="3A9BD5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448056" y="1673352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6CC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8:00–8:20</a:t>
            </a:r>
            <a:endParaRPr lang="en-US" sz="1000" dirty="0"/>
          </a:p>
        </p:txBody>
      </p:sp>
      <p:sp>
        <p:nvSpPr>
          <p:cNvPr id="9" name="Text 7"/>
          <p:cNvSpPr/>
          <p:nvPr/>
        </p:nvSpPr>
        <p:spPr>
          <a:xfrm>
            <a:off x="448056" y="1883664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Welcome &amp; Setup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448056" y="2121408"/>
            <a:ext cx="3931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 WordPress, access admin panel</a:t>
            </a:r>
            <a:endParaRPr lang="en-US" sz="1000" dirty="0"/>
          </a:p>
        </p:txBody>
      </p:sp>
      <p:sp>
        <p:nvSpPr>
          <p:cNvPr id="11" name="Shape 9"/>
          <p:cNvSpPr/>
          <p:nvPr/>
        </p:nvSpPr>
        <p:spPr>
          <a:xfrm>
            <a:off x="320040" y="2478024"/>
            <a:ext cx="4160520" cy="749808"/>
          </a:xfrm>
          <a:prstGeom prst="rect">
            <a:avLst/>
          </a:prstGeom>
          <a:solidFill>
            <a:srgbClr val="0D2444"/>
          </a:solidFill>
          <a:ln w="12700">
            <a:solidFill>
              <a:srgbClr val="1A3D6B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" y="2478024"/>
            <a:ext cx="64008" cy="749808"/>
          </a:xfrm>
          <a:prstGeom prst="rect">
            <a:avLst/>
          </a:prstGeom>
          <a:solidFill>
            <a:srgbClr val="3A9BD5"/>
          </a:solidFill>
          <a:ln w="12700">
            <a:solidFill>
              <a:srgbClr val="3A9BD5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8056" y="2523744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6CC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8:20–9:00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48056" y="2734056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WordPress?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448056" y="2971800"/>
            <a:ext cx="3931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CMS, .org vs .com, real-world examples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320040" y="3328416"/>
            <a:ext cx="4160520" cy="749808"/>
          </a:xfrm>
          <a:prstGeom prst="rect">
            <a:avLst/>
          </a:prstGeom>
          <a:solidFill>
            <a:srgbClr val="0D2444"/>
          </a:solidFill>
          <a:ln w="12700">
            <a:solidFill>
              <a:srgbClr val="1A3D6B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320040" y="3328416"/>
            <a:ext cx="64008" cy="749808"/>
          </a:xfrm>
          <a:prstGeom prst="rect">
            <a:avLst/>
          </a:prstGeom>
          <a:solidFill>
            <a:srgbClr val="3A9BD5"/>
          </a:solidFill>
          <a:ln w="12700">
            <a:solidFill>
              <a:srgbClr val="3A9BD5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448056" y="3374136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6CC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9:00–9:40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448056" y="3584448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 Dashboard Tour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448056" y="3822192"/>
            <a:ext cx="3931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Posts, Pages, Plugins, Settings navigation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320040" y="4178808"/>
            <a:ext cx="4160520" cy="749808"/>
          </a:xfrm>
          <a:prstGeom prst="rect">
            <a:avLst/>
          </a:prstGeom>
          <a:solidFill>
            <a:srgbClr val="0D2444"/>
          </a:solidFill>
          <a:ln w="12700">
            <a:solidFill>
              <a:srgbClr val="1A3D6B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320040" y="4178808"/>
            <a:ext cx="64008" cy="749808"/>
          </a:xfrm>
          <a:prstGeom prst="rect">
            <a:avLst/>
          </a:prstGeom>
          <a:solidFill>
            <a:srgbClr val="3A9BD5"/>
          </a:solidFill>
          <a:ln w="12700">
            <a:solidFill>
              <a:srgbClr val="3A9BD5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48056" y="4224528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6CC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9:40–10:20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448056" y="4434840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Themes &amp; Customisation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48056" y="4672584"/>
            <a:ext cx="3931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 theme, colors, fonts, logo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709160" y="1627632"/>
            <a:ext cx="4160520" cy="749808"/>
          </a:xfrm>
          <a:prstGeom prst="rect">
            <a:avLst/>
          </a:prstGeom>
          <a:solidFill>
            <a:srgbClr val="0D2444"/>
          </a:solidFill>
          <a:ln w="12700">
            <a:solidFill>
              <a:srgbClr val="1A3D6B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709160" y="1627632"/>
            <a:ext cx="64008" cy="749808"/>
          </a:xfrm>
          <a:prstGeom prst="rect">
            <a:avLst/>
          </a:prstGeom>
          <a:solidFill>
            <a:srgbClr val="3A9BD5"/>
          </a:solidFill>
          <a:ln w="12700">
            <a:solidFill>
              <a:srgbClr val="3A9BD5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837176" y="1673352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6CC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10:30–11:15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37176" y="1883664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Pages, Posts &amp; Gutenberg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4837176" y="2121408"/>
            <a:ext cx="3931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Block editor, menus, content creation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4709160" y="2478024"/>
            <a:ext cx="4160520" cy="749808"/>
          </a:xfrm>
          <a:prstGeom prst="rect">
            <a:avLst/>
          </a:prstGeom>
          <a:solidFill>
            <a:srgbClr val="0D2444"/>
          </a:solidFill>
          <a:ln w="12700">
            <a:solidFill>
              <a:srgbClr val="1A3D6B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4709160" y="2478024"/>
            <a:ext cx="64008" cy="749808"/>
          </a:xfrm>
          <a:prstGeom prst="rect">
            <a:avLst/>
          </a:prstGeom>
          <a:solidFill>
            <a:srgbClr val="3A9BD5"/>
          </a:solidFill>
          <a:ln w="12700">
            <a:solidFill>
              <a:srgbClr val="3A9BD5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837176" y="2523744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6CC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11:15–12:00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37176" y="2734056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Plugins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4837176" y="2971800"/>
            <a:ext cx="3931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Yoast SEO, Contact Form 7, WooCommerce intro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4709160" y="3328416"/>
            <a:ext cx="4160520" cy="749808"/>
          </a:xfrm>
          <a:prstGeom prst="rect">
            <a:avLst/>
          </a:prstGeom>
          <a:solidFill>
            <a:srgbClr val="0D2444"/>
          </a:solidFill>
          <a:ln w="12700">
            <a:solidFill>
              <a:srgbClr val="1A3D6B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4709160" y="3328416"/>
            <a:ext cx="64008" cy="749808"/>
          </a:xfrm>
          <a:prstGeom prst="rect">
            <a:avLst/>
          </a:prstGeom>
          <a:solidFill>
            <a:srgbClr val="3A9BD5"/>
          </a:solidFill>
          <a:ln w="12700">
            <a:solidFill>
              <a:srgbClr val="3A9BD5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4837176" y="3374136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6CC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12:00–12:40</a:t>
            </a:r>
            <a:endParaRPr lang="en-US" sz="1000" dirty="0"/>
          </a:p>
        </p:txBody>
      </p:sp>
      <p:sp>
        <p:nvSpPr>
          <p:cNvPr id="39" name="Text 37"/>
          <p:cNvSpPr/>
          <p:nvPr/>
        </p:nvSpPr>
        <p:spPr>
          <a:xfrm>
            <a:off x="4837176" y="3584448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Media, Widgets &amp; Settings</a:t>
            </a:r>
            <a:endParaRPr lang="en-US" sz="1300" dirty="0"/>
          </a:p>
        </p:txBody>
      </p:sp>
      <p:sp>
        <p:nvSpPr>
          <p:cNvPr id="40" name="Text 38"/>
          <p:cNvSpPr/>
          <p:nvPr/>
        </p:nvSpPr>
        <p:spPr>
          <a:xfrm>
            <a:off x="4837176" y="3822192"/>
            <a:ext cx="3931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Images, sidebars, permalinks</a:t>
            </a:r>
            <a:endParaRPr lang="en-US" sz="1000" dirty="0"/>
          </a:p>
        </p:txBody>
      </p:sp>
      <p:sp>
        <p:nvSpPr>
          <p:cNvPr id="41" name="Shape 39"/>
          <p:cNvSpPr/>
          <p:nvPr/>
        </p:nvSpPr>
        <p:spPr>
          <a:xfrm>
            <a:off x="4709160" y="4178808"/>
            <a:ext cx="4160520" cy="749808"/>
          </a:xfrm>
          <a:prstGeom prst="rect">
            <a:avLst/>
          </a:prstGeom>
          <a:solidFill>
            <a:srgbClr val="0D2444"/>
          </a:solidFill>
          <a:ln w="12700">
            <a:solidFill>
              <a:srgbClr val="1A3D6B"/>
            </a:solidFill>
            <a:prstDash val="solid"/>
          </a:ln>
        </p:spPr>
      </p:sp>
      <p:sp>
        <p:nvSpPr>
          <p:cNvPr id="42" name="Shape 40"/>
          <p:cNvSpPr/>
          <p:nvPr/>
        </p:nvSpPr>
        <p:spPr>
          <a:xfrm>
            <a:off x="4709160" y="4178808"/>
            <a:ext cx="64008" cy="749808"/>
          </a:xfrm>
          <a:prstGeom prst="rect">
            <a:avLst/>
          </a:prstGeom>
          <a:solidFill>
            <a:srgbClr val="3A9BD5"/>
          </a:solidFill>
          <a:ln w="12700">
            <a:solidFill>
              <a:srgbClr val="3A9BD5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4837176" y="4224528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56CC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12:40–1:30</a:t>
            </a:r>
            <a:endParaRPr lang="en-US" sz="1000" dirty="0"/>
          </a:p>
        </p:txBody>
      </p:sp>
      <p:sp>
        <p:nvSpPr>
          <p:cNvPr id="44" name="Text 42"/>
          <p:cNvSpPr/>
          <p:nvPr/>
        </p:nvSpPr>
        <p:spPr>
          <a:xfrm>
            <a:off x="4837176" y="4434840"/>
            <a:ext cx="3931920" cy="23774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Q&amp;A + Assignment Brief</a:t>
            </a:r>
            <a:endParaRPr lang="en-US" sz="1300" dirty="0"/>
          </a:p>
        </p:txBody>
      </p:sp>
      <p:sp>
        <p:nvSpPr>
          <p:cNvPr id="45" name="Text 43"/>
          <p:cNvSpPr/>
          <p:nvPr/>
        </p:nvSpPr>
        <p:spPr>
          <a:xfrm>
            <a:off x="4837176" y="4672584"/>
            <a:ext cx="393192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Review, assignment handout, Day 2 prep</a:t>
            </a:r>
            <a:endParaRPr lang="en-US" sz="1000" dirty="0"/>
          </a:p>
        </p:txBody>
      </p:sp>
      <p:sp>
        <p:nvSpPr>
          <p:cNvPr id="46" name="Shape 44"/>
          <p:cNvSpPr/>
          <p:nvPr/>
        </p:nvSpPr>
        <p:spPr>
          <a:xfrm>
            <a:off x="3547872" y="2377440"/>
            <a:ext cx="2057400" cy="347472"/>
          </a:xfrm>
          <a:prstGeom prst="roundRect">
            <a:avLst>
              <a:gd name="adj" fmla="val 21053"/>
            </a:avLst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3547872" y="2377440"/>
            <a:ext cx="2057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☕  Break  10:20–10:30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A3D6B"/>
          </a:solidFill>
          <a:ln w="12700">
            <a:solidFill>
              <a:srgbClr val="1A3D6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73152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56CC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1 — WHAT YOU WILL LEARN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475488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Six Core Topics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7498080" y="274320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3A9B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Innoovatum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74320" y="1115568"/>
            <a:ext cx="2743200" cy="1810512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5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1115568"/>
            <a:ext cx="2743200" cy="384048"/>
          </a:xfrm>
          <a:prstGeom prst="rect">
            <a:avLst/>
          </a:prstGeom>
          <a:solidFill>
            <a:srgbClr val="2176AE"/>
          </a:solidFill>
          <a:ln w="12700">
            <a:solidFill>
              <a:srgbClr val="2176AE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" y="1179576"/>
            <a:ext cx="256032" cy="256032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676656" y="1179576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WordPress Ecosystem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402336" y="1618488"/>
            <a:ext cx="91440" cy="91440"/>
          </a:xfrm>
          <a:prstGeom prst="ellipse">
            <a:avLst/>
          </a:prstGeom>
          <a:solidFill>
            <a:srgbClr val="2176AE"/>
          </a:solidFill>
          <a:ln w="12700">
            <a:solidFill>
              <a:srgbClr val="2176AE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548640" y="1572768"/>
            <a:ext cx="23774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CMS vs static sites</a:t>
            </a:r>
            <a:endParaRPr lang="en-US" sz="1200" dirty="0"/>
          </a:p>
        </p:txBody>
      </p:sp>
      <p:sp>
        <p:nvSpPr>
          <p:cNvPr id="12" name="Shape 9"/>
          <p:cNvSpPr/>
          <p:nvPr/>
        </p:nvSpPr>
        <p:spPr>
          <a:xfrm>
            <a:off x="402336" y="2020824"/>
            <a:ext cx="91440" cy="91440"/>
          </a:xfrm>
          <a:prstGeom prst="ellipse">
            <a:avLst/>
          </a:prstGeom>
          <a:solidFill>
            <a:srgbClr val="2176AE"/>
          </a:solidFill>
          <a:ln w="12700">
            <a:solidFill>
              <a:srgbClr val="2176AE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548640" y="1975104"/>
            <a:ext cx="23774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WordPress.org vs .com</a:t>
            </a:r>
            <a:endParaRPr lang="en-US" sz="1200" dirty="0"/>
          </a:p>
        </p:txBody>
      </p:sp>
      <p:sp>
        <p:nvSpPr>
          <p:cNvPr id="14" name="Shape 11"/>
          <p:cNvSpPr/>
          <p:nvPr/>
        </p:nvSpPr>
        <p:spPr>
          <a:xfrm>
            <a:off x="402336" y="2423160"/>
            <a:ext cx="91440" cy="91440"/>
          </a:xfrm>
          <a:prstGeom prst="ellipse">
            <a:avLst/>
          </a:prstGeom>
          <a:solidFill>
            <a:srgbClr val="2176AE"/>
          </a:solidFill>
          <a:ln w="12700">
            <a:solidFill>
              <a:srgbClr val="2176AE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548640" y="2377440"/>
            <a:ext cx="23774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Real-world site examples</a:t>
            </a:r>
            <a:endParaRPr lang="en-US" sz="1200" dirty="0"/>
          </a:p>
        </p:txBody>
      </p:sp>
      <p:sp>
        <p:nvSpPr>
          <p:cNvPr id="16" name="Shape 13"/>
          <p:cNvSpPr/>
          <p:nvPr/>
        </p:nvSpPr>
        <p:spPr>
          <a:xfrm>
            <a:off x="3182112" y="1115568"/>
            <a:ext cx="2743200" cy="1810512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5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7" name="Shape 14"/>
          <p:cNvSpPr/>
          <p:nvPr/>
        </p:nvSpPr>
        <p:spPr>
          <a:xfrm>
            <a:off x="3182112" y="1115568"/>
            <a:ext cx="2743200" cy="384048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pic>
        <p:nvPicPr>
          <p:cNvPr id="18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3552" y="1179576"/>
            <a:ext cx="256032" cy="256032"/>
          </a:xfrm>
          <a:prstGeom prst="rect">
            <a:avLst/>
          </a:prstGeom>
        </p:spPr>
      </p:pic>
      <p:sp>
        <p:nvSpPr>
          <p:cNvPr id="19" name="Text 15"/>
          <p:cNvSpPr/>
          <p:nvPr/>
        </p:nvSpPr>
        <p:spPr>
          <a:xfrm>
            <a:off x="3584448" y="1179576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Admin Dashboard</a:t>
            </a:r>
            <a:endParaRPr lang="en-US" sz="1200" dirty="0"/>
          </a:p>
        </p:txBody>
      </p:sp>
      <p:sp>
        <p:nvSpPr>
          <p:cNvPr id="20" name="Shape 16"/>
          <p:cNvSpPr/>
          <p:nvPr/>
        </p:nvSpPr>
        <p:spPr>
          <a:xfrm>
            <a:off x="3310128" y="1618488"/>
            <a:ext cx="91440" cy="91440"/>
          </a:xfrm>
          <a:prstGeom prst="ellipse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1" name="Text 17"/>
          <p:cNvSpPr/>
          <p:nvPr/>
        </p:nvSpPr>
        <p:spPr>
          <a:xfrm>
            <a:off x="3456432" y="1572768"/>
            <a:ext cx="23774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 panel tour</a:t>
            </a:r>
            <a:endParaRPr lang="en-US" sz="1200" dirty="0"/>
          </a:p>
        </p:txBody>
      </p:sp>
      <p:sp>
        <p:nvSpPr>
          <p:cNvPr id="22" name="Shape 18"/>
          <p:cNvSpPr/>
          <p:nvPr/>
        </p:nvSpPr>
        <p:spPr>
          <a:xfrm>
            <a:off x="3310128" y="2020824"/>
            <a:ext cx="91440" cy="91440"/>
          </a:xfrm>
          <a:prstGeom prst="ellipse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3" name="Text 19"/>
          <p:cNvSpPr/>
          <p:nvPr/>
        </p:nvSpPr>
        <p:spPr>
          <a:xfrm>
            <a:off x="3456432" y="1975104"/>
            <a:ext cx="23774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Posts vs Pages explained</a:t>
            </a:r>
            <a:endParaRPr lang="en-US" sz="1200" dirty="0"/>
          </a:p>
        </p:txBody>
      </p:sp>
      <p:sp>
        <p:nvSpPr>
          <p:cNvPr id="24" name="Shape 20"/>
          <p:cNvSpPr/>
          <p:nvPr/>
        </p:nvSpPr>
        <p:spPr>
          <a:xfrm>
            <a:off x="3310128" y="2423160"/>
            <a:ext cx="91440" cy="91440"/>
          </a:xfrm>
          <a:prstGeom prst="ellipse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25" name="Text 21"/>
          <p:cNvSpPr/>
          <p:nvPr/>
        </p:nvSpPr>
        <p:spPr>
          <a:xfrm>
            <a:off x="3456432" y="2377440"/>
            <a:ext cx="23774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 roles &amp; permissions</a:t>
            </a:r>
            <a:endParaRPr lang="en-US" sz="1200" dirty="0"/>
          </a:p>
        </p:txBody>
      </p:sp>
      <p:sp>
        <p:nvSpPr>
          <p:cNvPr id="26" name="Shape 22"/>
          <p:cNvSpPr/>
          <p:nvPr/>
        </p:nvSpPr>
        <p:spPr>
          <a:xfrm>
            <a:off x="6089904" y="1115568"/>
            <a:ext cx="2743200" cy="1810512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5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7" name="Shape 23"/>
          <p:cNvSpPr/>
          <p:nvPr/>
        </p:nvSpPr>
        <p:spPr>
          <a:xfrm>
            <a:off x="6089904" y="1115568"/>
            <a:ext cx="2743200" cy="384048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pic>
        <p:nvPicPr>
          <p:cNvPr id="28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81344" y="1179576"/>
            <a:ext cx="256032" cy="256032"/>
          </a:xfrm>
          <a:prstGeom prst="rect">
            <a:avLst/>
          </a:prstGeom>
        </p:spPr>
      </p:pic>
      <p:sp>
        <p:nvSpPr>
          <p:cNvPr id="29" name="Text 24"/>
          <p:cNvSpPr/>
          <p:nvPr/>
        </p:nvSpPr>
        <p:spPr>
          <a:xfrm>
            <a:off x="6492240" y="1179576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Themes &amp; Design</a:t>
            </a:r>
            <a:endParaRPr lang="en-US" sz="1200" dirty="0"/>
          </a:p>
        </p:txBody>
      </p:sp>
      <p:sp>
        <p:nvSpPr>
          <p:cNvPr id="30" name="Shape 25"/>
          <p:cNvSpPr/>
          <p:nvPr/>
        </p:nvSpPr>
        <p:spPr>
          <a:xfrm>
            <a:off x="6217920" y="1618488"/>
            <a:ext cx="91440" cy="91440"/>
          </a:xfrm>
          <a:prstGeom prst="ellipse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31" name="Text 26"/>
          <p:cNvSpPr/>
          <p:nvPr/>
        </p:nvSpPr>
        <p:spPr>
          <a:xfrm>
            <a:off x="6364224" y="1572768"/>
            <a:ext cx="23774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 free themes</a:t>
            </a:r>
            <a:endParaRPr lang="en-US" sz="1200" dirty="0"/>
          </a:p>
        </p:txBody>
      </p:sp>
      <p:sp>
        <p:nvSpPr>
          <p:cNvPr id="32" name="Shape 27"/>
          <p:cNvSpPr/>
          <p:nvPr/>
        </p:nvSpPr>
        <p:spPr>
          <a:xfrm>
            <a:off x="6217920" y="2020824"/>
            <a:ext cx="91440" cy="91440"/>
          </a:xfrm>
          <a:prstGeom prst="ellipse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33" name="Text 28"/>
          <p:cNvSpPr/>
          <p:nvPr/>
        </p:nvSpPr>
        <p:spPr>
          <a:xfrm>
            <a:off x="6364224" y="1975104"/>
            <a:ext cx="23774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Customizer: colors &amp; fonts</a:t>
            </a:r>
            <a:endParaRPr lang="en-US" sz="1200" dirty="0"/>
          </a:p>
        </p:txBody>
      </p:sp>
      <p:sp>
        <p:nvSpPr>
          <p:cNvPr id="34" name="Shape 29"/>
          <p:cNvSpPr/>
          <p:nvPr/>
        </p:nvSpPr>
        <p:spPr>
          <a:xfrm>
            <a:off x="6217920" y="2423160"/>
            <a:ext cx="91440" cy="91440"/>
          </a:xfrm>
          <a:prstGeom prst="ellipse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35" name="Text 30"/>
          <p:cNvSpPr/>
          <p:nvPr/>
        </p:nvSpPr>
        <p:spPr>
          <a:xfrm>
            <a:off x="6364224" y="2377440"/>
            <a:ext cx="23774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Logo, header &amp; footer</a:t>
            </a:r>
            <a:endParaRPr lang="en-US" sz="1200" dirty="0"/>
          </a:p>
        </p:txBody>
      </p:sp>
      <p:sp>
        <p:nvSpPr>
          <p:cNvPr id="36" name="Shape 31"/>
          <p:cNvSpPr/>
          <p:nvPr/>
        </p:nvSpPr>
        <p:spPr>
          <a:xfrm>
            <a:off x="274320" y="3054096"/>
            <a:ext cx="2743200" cy="1810512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5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37" name="Shape 32"/>
          <p:cNvSpPr/>
          <p:nvPr/>
        </p:nvSpPr>
        <p:spPr>
          <a:xfrm>
            <a:off x="274320" y="3054096"/>
            <a:ext cx="2743200" cy="384048"/>
          </a:xfrm>
          <a:prstGeom prst="rect">
            <a:avLst/>
          </a:prstGeom>
          <a:solidFill>
            <a:srgbClr val="E05252"/>
          </a:solidFill>
          <a:ln w="12700">
            <a:solidFill>
              <a:srgbClr val="E05252"/>
            </a:solidFill>
            <a:prstDash val="solid"/>
          </a:ln>
        </p:spPr>
      </p:sp>
      <p:pic>
        <p:nvPicPr>
          <p:cNvPr id="38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760" y="3118104"/>
            <a:ext cx="256032" cy="256032"/>
          </a:xfrm>
          <a:prstGeom prst="rect">
            <a:avLst/>
          </a:prstGeom>
        </p:spPr>
      </p:pic>
      <p:sp>
        <p:nvSpPr>
          <p:cNvPr id="39" name="Text 33"/>
          <p:cNvSpPr/>
          <p:nvPr/>
        </p:nvSpPr>
        <p:spPr>
          <a:xfrm>
            <a:off x="676656" y="3118104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Gutenberg Editor</a:t>
            </a:r>
            <a:endParaRPr lang="en-US" sz="1200" dirty="0"/>
          </a:p>
        </p:txBody>
      </p:sp>
      <p:sp>
        <p:nvSpPr>
          <p:cNvPr id="40" name="Shape 34"/>
          <p:cNvSpPr/>
          <p:nvPr/>
        </p:nvSpPr>
        <p:spPr>
          <a:xfrm>
            <a:off x="402336" y="3557016"/>
            <a:ext cx="91440" cy="91440"/>
          </a:xfrm>
          <a:prstGeom prst="ellipse">
            <a:avLst/>
          </a:prstGeom>
          <a:solidFill>
            <a:srgbClr val="E05252"/>
          </a:solidFill>
          <a:ln w="12700">
            <a:solidFill>
              <a:srgbClr val="E05252"/>
            </a:solidFill>
            <a:prstDash val="solid"/>
          </a:ln>
        </p:spPr>
      </p:sp>
      <p:sp>
        <p:nvSpPr>
          <p:cNvPr id="41" name="Text 35"/>
          <p:cNvSpPr/>
          <p:nvPr/>
        </p:nvSpPr>
        <p:spPr>
          <a:xfrm>
            <a:off x="548640" y="3511296"/>
            <a:ext cx="23774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Block-based editing</a:t>
            </a:r>
            <a:endParaRPr lang="en-US" sz="1200" dirty="0"/>
          </a:p>
        </p:txBody>
      </p:sp>
      <p:sp>
        <p:nvSpPr>
          <p:cNvPr id="42" name="Shape 36"/>
          <p:cNvSpPr/>
          <p:nvPr/>
        </p:nvSpPr>
        <p:spPr>
          <a:xfrm>
            <a:off x="402336" y="3959352"/>
            <a:ext cx="91440" cy="91440"/>
          </a:xfrm>
          <a:prstGeom prst="ellipse">
            <a:avLst/>
          </a:prstGeom>
          <a:solidFill>
            <a:srgbClr val="E05252"/>
          </a:solidFill>
          <a:ln w="12700">
            <a:solidFill>
              <a:srgbClr val="E05252"/>
            </a:solidFill>
            <a:prstDash val="solid"/>
          </a:ln>
        </p:spPr>
      </p:sp>
      <p:sp>
        <p:nvSpPr>
          <p:cNvPr id="43" name="Text 37"/>
          <p:cNvSpPr/>
          <p:nvPr/>
        </p:nvSpPr>
        <p:spPr>
          <a:xfrm>
            <a:off x="548640" y="3913632"/>
            <a:ext cx="23774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Images, buttons, columns</a:t>
            </a:r>
            <a:endParaRPr lang="en-US" sz="1200" dirty="0"/>
          </a:p>
        </p:txBody>
      </p:sp>
      <p:sp>
        <p:nvSpPr>
          <p:cNvPr id="44" name="Shape 38"/>
          <p:cNvSpPr/>
          <p:nvPr/>
        </p:nvSpPr>
        <p:spPr>
          <a:xfrm>
            <a:off x="402336" y="4361688"/>
            <a:ext cx="91440" cy="91440"/>
          </a:xfrm>
          <a:prstGeom prst="ellipse">
            <a:avLst/>
          </a:prstGeom>
          <a:solidFill>
            <a:srgbClr val="E05252"/>
          </a:solidFill>
          <a:ln w="12700">
            <a:solidFill>
              <a:srgbClr val="E05252"/>
            </a:solidFill>
            <a:prstDash val="solid"/>
          </a:ln>
        </p:spPr>
      </p:sp>
      <p:sp>
        <p:nvSpPr>
          <p:cNvPr id="45" name="Text 39"/>
          <p:cNvSpPr/>
          <p:nvPr/>
        </p:nvSpPr>
        <p:spPr>
          <a:xfrm>
            <a:off x="548640" y="4315968"/>
            <a:ext cx="23774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Navigation menus</a:t>
            </a:r>
            <a:endParaRPr lang="en-US" sz="1200" dirty="0"/>
          </a:p>
        </p:txBody>
      </p:sp>
      <p:sp>
        <p:nvSpPr>
          <p:cNvPr id="46" name="Shape 40"/>
          <p:cNvSpPr/>
          <p:nvPr/>
        </p:nvSpPr>
        <p:spPr>
          <a:xfrm>
            <a:off x="3182112" y="3054096"/>
            <a:ext cx="2743200" cy="1810512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5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47" name="Shape 41"/>
          <p:cNvSpPr/>
          <p:nvPr/>
        </p:nvSpPr>
        <p:spPr>
          <a:xfrm>
            <a:off x="3182112" y="3054096"/>
            <a:ext cx="2743200" cy="384048"/>
          </a:xfrm>
          <a:prstGeom prst="rect">
            <a:avLst/>
          </a:prstGeom>
          <a:solidFill>
            <a:srgbClr val="1A3D6B"/>
          </a:solidFill>
          <a:ln w="12700">
            <a:solidFill>
              <a:srgbClr val="1A3D6B"/>
            </a:solidFill>
            <a:prstDash val="solid"/>
          </a:ln>
        </p:spPr>
      </p:sp>
      <p:pic>
        <p:nvPicPr>
          <p:cNvPr id="48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73552" y="3118104"/>
            <a:ext cx="256032" cy="256032"/>
          </a:xfrm>
          <a:prstGeom prst="rect">
            <a:avLst/>
          </a:prstGeom>
        </p:spPr>
      </p:pic>
      <p:sp>
        <p:nvSpPr>
          <p:cNvPr id="49" name="Text 42"/>
          <p:cNvSpPr/>
          <p:nvPr/>
        </p:nvSpPr>
        <p:spPr>
          <a:xfrm>
            <a:off x="3584448" y="3118104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Plugins</a:t>
            </a:r>
            <a:endParaRPr lang="en-US" sz="1200" dirty="0"/>
          </a:p>
        </p:txBody>
      </p:sp>
      <p:sp>
        <p:nvSpPr>
          <p:cNvPr id="50" name="Shape 43"/>
          <p:cNvSpPr/>
          <p:nvPr/>
        </p:nvSpPr>
        <p:spPr>
          <a:xfrm>
            <a:off x="3310128" y="3557016"/>
            <a:ext cx="91440" cy="91440"/>
          </a:xfrm>
          <a:prstGeom prst="ellipse">
            <a:avLst/>
          </a:prstGeom>
          <a:solidFill>
            <a:srgbClr val="1A3D6B"/>
          </a:solidFill>
          <a:ln w="12700">
            <a:solidFill>
              <a:srgbClr val="1A3D6B"/>
            </a:solidFill>
            <a:prstDash val="solid"/>
          </a:ln>
        </p:spPr>
      </p:sp>
      <p:sp>
        <p:nvSpPr>
          <p:cNvPr id="51" name="Text 44"/>
          <p:cNvSpPr/>
          <p:nvPr/>
        </p:nvSpPr>
        <p:spPr>
          <a:xfrm>
            <a:off x="3456432" y="3511296"/>
            <a:ext cx="23774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Yoast SEO setup</a:t>
            </a:r>
            <a:endParaRPr lang="en-US" sz="1200" dirty="0"/>
          </a:p>
        </p:txBody>
      </p:sp>
      <p:sp>
        <p:nvSpPr>
          <p:cNvPr id="52" name="Shape 45"/>
          <p:cNvSpPr/>
          <p:nvPr/>
        </p:nvSpPr>
        <p:spPr>
          <a:xfrm>
            <a:off x="3310128" y="3959352"/>
            <a:ext cx="91440" cy="91440"/>
          </a:xfrm>
          <a:prstGeom prst="ellipse">
            <a:avLst/>
          </a:prstGeom>
          <a:solidFill>
            <a:srgbClr val="1A3D6B"/>
          </a:solidFill>
          <a:ln w="12700">
            <a:solidFill>
              <a:srgbClr val="1A3D6B"/>
            </a:solidFill>
            <a:prstDash val="solid"/>
          </a:ln>
        </p:spPr>
      </p:sp>
      <p:sp>
        <p:nvSpPr>
          <p:cNvPr id="53" name="Text 46"/>
          <p:cNvSpPr/>
          <p:nvPr/>
        </p:nvSpPr>
        <p:spPr>
          <a:xfrm>
            <a:off x="3456432" y="3913632"/>
            <a:ext cx="23774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Contact Form 7</a:t>
            </a:r>
            <a:endParaRPr lang="en-US" sz="1200" dirty="0"/>
          </a:p>
        </p:txBody>
      </p:sp>
      <p:sp>
        <p:nvSpPr>
          <p:cNvPr id="54" name="Shape 47"/>
          <p:cNvSpPr/>
          <p:nvPr/>
        </p:nvSpPr>
        <p:spPr>
          <a:xfrm>
            <a:off x="3310128" y="4361688"/>
            <a:ext cx="91440" cy="91440"/>
          </a:xfrm>
          <a:prstGeom prst="ellipse">
            <a:avLst/>
          </a:prstGeom>
          <a:solidFill>
            <a:srgbClr val="1A3D6B"/>
          </a:solidFill>
          <a:ln w="12700">
            <a:solidFill>
              <a:srgbClr val="1A3D6B"/>
            </a:solidFill>
            <a:prstDash val="solid"/>
          </a:ln>
        </p:spPr>
      </p:sp>
      <p:sp>
        <p:nvSpPr>
          <p:cNvPr id="55" name="Text 48"/>
          <p:cNvSpPr/>
          <p:nvPr/>
        </p:nvSpPr>
        <p:spPr>
          <a:xfrm>
            <a:off x="3456432" y="4315968"/>
            <a:ext cx="23774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WooCommerce intro</a:t>
            </a:r>
            <a:endParaRPr lang="en-US" sz="1200" dirty="0"/>
          </a:p>
        </p:txBody>
      </p:sp>
      <p:sp>
        <p:nvSpPr>
          <p:cNvPr id="56" name="Shape 49"/>
          <p:cNvSpPr/>
          <p:nvPr/>
        </p:nvSpPr>
        <p:spPr>
          <a:xfrm>
            <a:off x="6089904" y="3054096"/>
            <a:ext cx="2743200" cy="1810512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5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57" name="Shape 50"/>
          <p:cNvSpPr/>
          <p:nvPr/>
        </p:nvSpPr>
        <p:spPr>
          <a:xfrm>
            <a:off x="6089904" y="3054096"/>
            <a:ext cx="2743200" cy="384048"/>
          </a:xfrm>
          <a:prstGeom prst="rect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</p:sp>
      <p:pic>
        <p:nvPicPr>
          <p:cNvPr id="58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81344" y="3118104"/>
            <a:ext cx="256032" cy="256032"/>
          </a:xfrm>
          <a:prstGeom prst="rect">
            <a:avLst/>
          </a:prstGeom>
        </p:spPr>
      </p:pic>
      <p:sp>
        <p:nvSpPr>
          <p:cNvPr id="59" name="Text 51"/>
          <p:cNvSpPr/>
          <p:nvPr/>
        </p:nvSpPr>
        <p:spPr>
          <a:xfrm>
            <a:off x="6492240" y="3118104"/>
            <a:ext cx="2286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 &amp; Settings</a:t>
            </a:r>
            <a:endParaRPr lang="en-US" sz="1200" dirty="0"/>
          </a:p>
        </p:txBody>
      </p:sp>
      <p:sp>
        <p:nvSpPr>
          <p:cNvPr id="60" name="Shape 52"/>
          <p:cNvSpPr/>
          <p:nvPr/>
        </p:nvSpPr>
        <p:spPr>
          <a:xfrm>
            <a:off x="6217920" y="3557016"/>
            <a:ext cx="91440" cy="91440"/>
          </a:xfrm>
          <a:prstGeom prst="ellipse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</p:sp>
      <p:sp>
        <p:nvSpPr>
          <p:cNvPr id="61" name="Text 53"/>
          <p:cNvSpPr/>
          <p:nvPr/>
        </p:nvSpPr>
        <p:spPr>
          <a:xfrm>
            <a:off x="6364224" y="3511296"/>
            <a:ext cx="23774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Media library &amp; alt text</a:t>
            </a:r>
            <a:endParaRPr lang="en-US" sz="1200" dirty="0"/>
          </a:p>
        </p:txBody>
      </p:sp>
      <p:sp>
        <p:nvSpPr>
          <p:cNvPr id="62" name="Shape 54"/>
          <p:cNvSpPr/>
          <p:nvPr/>
        </p:nvSpPr>
        <p:spPr>
          <a:xfrm>
            <a:off x="6217920" y="3959352"/>
            <a:ext cx="91440" cy="91440"/>
          </a:xfrm>
          <a:prstGeom prst="ellipse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</p:sp>
      <p:sp>
        <p:nvSpPr>
          <p:cNvPr id="63" name="Text 55"/>
          <p:cNvSpPr/>
          <p:nvPr/>
        </p:nvSpPr>
        <p:spPr>
          <a:xfrm>
            <a:off x="6364224" y="3913632"/>
            <a:ext cx="23774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Widgets &amp; sidebars</a:t>
            </a:r>
            <a:endParaRPr lang="en-US" sz="1200" dirty="0"/>
          </a:p>
        </p:txBody>
      </p:sp>
      <p:sp>
        <p:nvSpPr>
          <p:cNvPr id="64" name="Shape 56"/>
          <p:cNvSpPr/>
          <p:nvPr/>
        </p:nvSpPr>
        <p:spPr>
          <a:xfrm>
            <a:off x="6217920" y="4361688"/>
            <a:ext cx="91440" cy="91440"/>
          </a:xfrm>
          <a:prstGeom prst="ellipse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</p:sp>
      <p:sp>
        <p:nvSpPr>
          <p:cNvPr id="65" name="Text 57"/>
          <p:cNvSpPr/>
          <p:nvPr/>
        </p:nvSpPr>
        <p:spPr>
          <a:xfrm>
            <a:off x="6364224" y="4315968"/>
            <a:ext cx="237744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Permalink configuration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2444"/>
          </a:solidFill>
          <a:ln w="12700">
            <a:solidFill>
              <a:srgbClr val="0D244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200" kern="0" dirty="0">
                <a:solidFill>
                  <a:srgbClr val="56CC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1 — BY THE END OF THE DAY YOU WILL HAVE: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512064"/>
            <a:ext cx="6400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Day 1 Outcomes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365760" y="1115568"/>
            <a:ext cx="8412480" cy="457200"/>
          </a:xfrm>
          <a:prstGeom prst="rect">
            <a:avLst/>
          </a:prstGeom>
          <a:solidFill>
            <a:srgbClr val="0D2444"/>
          </a:solidFill>
          <a:ln w="12700">
            <a:solidFill>
              <a:srgbClr val="1A3D6B"/>
            </a:solidFill>
            <a:prstDash val="solid"/>
          </a:ln>
        </p:spPr>
      </p:sp>
      <p:pic>
        <p:nvPicPr>
          <p:cNvPr id="6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2920" y="1207008"/>
            <a:ext cx="274320" cy="274320"/>
          </a:xfrm>
          <a:prstGeom prst="rect">
            <a:avLst/>
          </a:prstGeom>
        </p:spPr>
      </p:pic>
      <p:sp>
        <p:nvSpPr>
          <p:cNvPr id="7" name="Text 4"/>
          <p:cNvSpPr/>
          <p:nvPr/>
        </p:nvSpPr>
        <p:spPr>
          <a:xfrm>
            <a:off x="868680" y="1170432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working WordPress installation with admin access</a:t>
            </a:r>
            <a:endParaRPr lang="en-US" sz="1400" dirty="0"/>
          </a:p>
        </p:txBody>
      </p:sp>
      <p:sp>
        <p:nvSpPr>
          <p:cNvPr id="8" name="Shape 5"/>
          <p:cNvSpPr/>
          <p:nvPr/>
        </p:nvSpPr>
        <p:spPr>
          <a:xfrm>
            <a:off x="365760" y="1664208"/>
            <a:ext cx="8412480" cy="457200"/>
          </a:xfrm>
          <a:prstGeom prst="rect">
            <a:avLst/>
          </a:prstGeom>
          <a:solidFill>
            <a:srgbClr val="1A3D6B"/>
          </a:solidFill>
          <a:ln w="12700">
            <a:solidFill>
              <a:srgbClr val="1A3D6B"/>
            </a:solidFill>
            <a:prstDash val="solid"/>
          </a:ln>
        </p:spPr>
      </p:sp>
      <p:pic>
        <p:nvPicPr>
          <p:cNvPr id="9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2920" y="1755648"/>
            <a:ext cx="274320" cy="274320"/>
          </a:xfrm>
          <a:prstGeom prst="rect">
            <a:avLst/>
          </a:prstGeom>
        </p:spPr>
      </p:pic>
      <p:sp>
        <p:nvSpPr>
          <p:cNvPr id="10" name="Text 6"/>
          <p:cNvSpPr/>
          <p:nvPr/>
        </p:nvSpPr>
        <p:spPr>
          <a:xfrm>
            <a:off x="868680" y="1719072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professionally themed site with custom logo, colors and fonts</a:t>
            </a:r>
            <a:endParaRPr lang="en-US" sz="1400" dirty="0"/>
          </a:p>
        </p:txBody>
      </p:sp>
      <p:sp>
        <p:nvSpPr>
          <p:cNvPr id="11" name="Shape 7"/>
          <p:cNvSpPr/>
          <p:nvPr/>
        </p:nvSpPr>
        <p:spPr>
          <a:xfrm>
            <a:off x="365760" y="2212848"/>
            <a:ext cx="8412480" cy="457200"/>
          </a:xfrm>
          <a:prstGeom prst="rect">
            <a:avLst/>
          </a:prstGeom>
          <a:solidFill>
            <a:srgbClr val="0D2444"/>
          </a:solidFill>
          <a:ln w="12700">
            <a:solidFill>
              <a:srgbClr val="1A3D6B"/>
            </a:solidFill>
            <a:prstDash val="solid"/>
          </a:ln>
        </p:spPr>
      </p:sp>
      <p:pic>
        <p:nvPicPr>
          <p:cNvPr id="1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2304288"/>
            <a:ext cx="274320" cy="274320"/>
          </a:xfrm>
          <a:prstGeom prst="rect">
            <a:avLst/>
          </a:prstGeom>
        </p:spPr>
      </p:pic>
      <p:sp>
        <p:nvSpPr>
          <p:cNvPr id="13" name="Text 8"/>
          <p:cNvSpPr/>
          <p:nvPr/>
        </p:nvSpPr>
        <p:spPr>
          <a:xfrm>
            <a:off x="868680" y="2267712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Home page and About page built with the Gutenberg block editor</a:t>
            </a:r>
            <a:endParaRPr lang="en-US" sz="1400" dirty="0"/>
          </a:p>
        </p:txBody>
      </p:sp>
      <p:sp>
        <p:nvSpPr>
          <p:cNvPr id="14" name="Shape 9"/>
          <p:cNvSpPr/>
          <p:nvPr/>
        </p:nvSpPr>
        <p:spPr>
          <a:xfrm>
            <a:off x="365760" y="2761488"/>
            <a:ext cx="8412480" cy="457200"/>
          </a:xfrm>
          <a:prstGeom prst="rect">
            <a:avLst/>
          </a:prstGeom>
          <a:solidFill>
            <a:srgbClr val="1A3D6B"/>
          </a:solidFill>
          <a:ln w="12700">
            <a:solidFill>
              <a:srgbClr val="1A3D6B"/>
            </a:solidFill>
            <a:prstDash val="solid"/>
          </a:ln>
        </p:spPr>
      </p:sp>
      <p:pic>
        <p:nvPicPr>
          <p:cNvPr id="1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2920" y="2852928"/>
            <a:ext cx="274320" cy="274320"/>
          </a:xfrm>
          <a:prstGeom prst="rect">
            <a:avLst/>
          </a:prstGeom>
        </p:spPr>
      </p:pic>
      <p:sp>
        <p:nvSpPr>
          <p:cNvPr id="16" name="Text 10"/>
          <p:cNvSpPr/>
          <p:nvPr/>
        </p:nvSpPr>
        <p:spPr>
          <a:xfrm>
            <a:off x="868680" y="2816352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functional Contact form live on your site</a:t>
            </a:r>
            <a:endParaRPr lang="en-US" sz="1400" dirty="0"/>
          </a:p>
        </p:txBody>
      </p:sp>
      <p:sp>
        <p:nvSpPr>
          <p:cNvPr id="17" name="Shape 11"/>
          <p:cNvSpPr/>
          <p:nvPr/>
        </p:nvSpPr>
        <p:spPr>
          <a:xfrm>
            <a:off x="365760" y="3310128"/>
            <a:ext cx="8412480" cy="457200"/>
          </a:xfrm>
          <a:prstGeom prst="rect">
            <a:avLst/>
          </a:prstGeom>
          <a:solidFill>
            <a:srgbClr val="0D2444"/>
          </a:solidFill>
          <a:ln w="12700">
            <a:solidFill>
              <a:srgbClr val="1A3D6B"/>
            </a:solidFill>
            <a:prstDash val="solid"/>
          </a:ln>
        </p:spPr>
      </p:sp>
      <p:pic>
        <p:nvPicPr>
          <p:cNvPr id="18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2920" y="3401568"/>
            <a:ext cx="274320" cy="274320"/>
          </a:xfrm>
          <a:prstGeom prst="rect">
            <a:avLst/>
          </a:prstGeom>
        </p:spPr>
      </p:pic>
      <p:sp>
        <p:nvSpPr>
          <p:cNvPr id="19" name="Text 12"/>
          <p:cNvSpPr/>
          <p:nvPr/>
        </p:nvSpPr>
        <p:spPr>
          <a:xfrm>
            <a:off x="868680" y="3364992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Yoast SEO configured with site description and focus keywords</a:t>
            </a:r>
            <a:endParaRPr lang="en-US" sz="1400" dirty="0"/>
          </a:p>
        </p:txBody>
      </p:sp>
      <p:sp>
        <p:nvSpPr>
          <p:cNvPr id="20" name="Shape 13"/>
          <p:cNvSpPr/>
          <p:nvPr/>
        </p:nvSpPr>
        <p:spPr>
          <a:xfrm>
            <a:off x="365760" y="3858768"/>
            <a:ext cx="8412480" cy="457200"/>
          </a:xfrm>
          <a:prstGeom prst="rect">
            <a:avLst/>
          </a:prstGeom>
          <a:solidFill>
            <a:srgbClr val="1A3D6B"/>
          </a:solidFill>
          <a:ln w="12700">
            <a:solidFill>
              <a:srgbClr val="1A3D6B"/>
            </a:solidFill>
            <a:prstDash val="solid"/>
          </a:ln>
        </p:spPr>
      </p:sp>
      <p:pic>
        <p:nvPicPr>
          <p:cNvPr id="21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02920" y="3950208"/>
            <a:ext cx="274320" cy="274320"/>
          </a:xfrm>
          <a:prstGeom prst="rect">
            <a:avLst/>
          </a:prstGeom>
        </p:spPr>
      </p:pic>
      <p:sp>
        <p:nvSpPr>
          <p:cNvPr id="22" name="Text 14"/>
          <p:cNvSpPr/>
          <p:nvPr/>
        </p:nvSpPr>
        <p:spPr>
          <a:xfrm>
            <a:off x="868680" y="3913632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One published blog post with a featured image and category</a:t>
            </a:r>
            <a:endParaRPr lang="en-US" sz="1400" dirty="0"/>
          </a:p>
        </p:txBody>
      </p:sp>
      <p:sp>
        <p:nvSpPr>
          <p:cNvPr id="23" name="Shape 15"/>
          <p:cNvSpPr/>
          <p:nvPr/>
        </p:nvSpPr>
        <p:spPr>
          <a:xfrm>
            <a:off x="365760" y="4407408"/>
            <a:ext cx="8412480" cy="457200"/>
          </a:xfrm>
          <a:prstGeom prst="rect">
            <a:avLst/>
          </a:prstGeom>
          <a:solidFill>
            <a:srgbClr val="0D2444"/>
          </a:solidFill>
          <a:ln w="12700">
            <a:solidFill>
              <a:srgbClr val="1A3D6B"/>
            </a:solidFill>
            <a:prstDash val="solid"/>
          </a:ln>
        </p:spPr>
      </p:sp>
      <p:pic>
        <p:nvPicPr>
          <p:cNvPr id="24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2920" y="4498848"/>
            <a:ext cx="274320" cy="274320"/>
          </a:xfrm>
          <a:prstGeom prst="rect">
            <a:avLst/>
          </a:prstGeom>
        </p:spPr>
      </p:pic>
      <p:sp>
        <p:nvSpPr>
          <p:cNvPr id="25" name="Text 16"/>
          <p:cNvSpPr/>
          <p:nvPr/>
        </p:nvSpPr>
        <p:spPr>
          <a:xfrm>
            <a:off x="868680" y="4462272"/>
            <a:ext cx="77724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Your overnight assignment and a clear plan ready for Day 2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73152"/>
            <a:ext cx="6400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OVERNIGHT ASSIGNMENT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475488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 before Day 2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7498080" y="274320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0A162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Innoovatum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74320" y="1078992"/>
            <a:ext cx="420624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5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1078992"/>
            <a:ext cx="475488" cy="118872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01752" y="1426464"/>
            <a:ext cx="4389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600" dirty="0"/>
          </a:p>
        </p:txBody>
      </p:sp>
      <p:sp>
        <p:nvSpPr>
          <p:cNvPr id="9" name="Text 7"/>
          <p:cNvSpPr/>
          <p:nvPr/>
        </p:nvSpPr>
        <p:spPr>
          <a:xfrm>
            <a:off x="841248" y="1188720"/>
            <a:ext cx="3520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Complete your WordPress install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841248" y="1591056"/>
            <a:ext cx="3520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 sure you can log into wp-admin from home</a:t>
            </a:r>
            <a:endParaRPr lang="en-US" sz="1200" dirty="0"/>
          </a:p>
        </p:txBody>
      </p:sp>
      <p:sp>
        <p:nvSpPr>
          <p:cNvPr id="11" name="Shape 9"/>
          <p:cNvSpPr/>
          <p:nvPr/>
        </p:nvSpPr>
        <p:spPr>
          <a:xfrm>
            <a:off x="4754880" y="1078992"/>
            <a:ext cx="420624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5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2" name="Shape 10"/>
          <p:cNvSpPr/>
          <p:nvPr/>
        </p:nvSpPr>
        <p:spPr>
          <a:xfrm>
            <a:off x="4754880" y="1078992"/>
            <a:ext cx="475488" cy="118872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782312" y="1426464"/>
            <a:ext cx="4389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600" dirty="0"/>
          </a:p>
        </p:txBody>
      </p:sp>
      <p:sp>
        <p:nvSpPr>
          <p:cNvPr id="14" name="Text 12"/>
          <p:cNvSpPr/>
          <p:nvPr/>
        </p:nvSpPr>
        <p:spPr>
          <a:xfrm>
            <a:off x="5321808" y="1188720"/>
            <a:ext cx="3520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Activate a theme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5321808" y="1591056"/>
            <a:ext cx="3520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Choose from Astra, OceanWP, Neve, or Kadence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274320" y="2395728"/>
            <a:ext cx="420624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5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274320" y="2395728"/>
            <a:ext cx="475488" cy="118872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01752" y="2743200"/>
            <a:ext cx="4389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600" dirty="0"/>
          </a:p>
        </p:txBody>
      </p:sp>
      <p:sp>
        <p:nvSpPr>
          <p:cNvPr id="19" name="Text 17"/>
          <p:cNvSpPr/>
          <p:nvPr/>
        </p:nvSpPr>
        <p:spPr>
          <a:xfrm>
            <a:off x="841248" y="2505456"/>
            <a:ext cx="3520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Create Home + About pages</a:t>
            </a:r>
            <a:endParaRPr lang="en-US" sz="1300" dirty="0"/>
          </a:p>
        </p:txBody>
      </p:sp>
      <p:sp>
        <p:nvSpPr>
          <p:cNvPr id="20" name="Text 18"/>
          <p:cNvSpPr/>
          <p:nvPr/>
        </p:nvSpPr>
        <p:spPr>
          <a:xfrm>
            <a:off x="841248" y="2907792"/>
            <a:ext cx="3520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placeholder text and at least one image each</a:t>
            </a:r>
            <a:endParaRPr lang="en-US" sz="1200" dirty="0"/>
          </a:p>
        </p:txBody>
      </p:sp>
      <p:sp>
        <p:nvSpPr>
          <p:cNvPr id="21" name="Shape 19"/>
          <p:cNvSpPr/>
          <p:nvPr/>
        </p:nvSpPr>
        <p:spPr>
          <a:xfrm>
            <a:off x="4754880" y="2395728"/>
            <a:ext cx="420624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5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2" name="Shape 20"/>
          <p:cNvSpPr/>
          <p:nvPr/>
        </p:nvSpPr>
        <p:spPr>
          <a:xfrm>
            <a:off x="4754880" y="2395728"/>
            <a:ext cx="475488" cy="118872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4782312" y="2743200"/>
            <a:ext cx="4389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321808" y="2505456"/>
            <a:ext cx="3520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Install Yoast SEO + Contact Form 7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5321808" y="2907792"/>
            <a:ext cx="3520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Activate both and add the contact form to a Contact page</a:t>
            </a:r>
            <a:endParaRPr lang="en-US" sz="1200" dirty="0"/>
          </a:p>
        </p:txBody>
      </p:sp>
      <p:sp>
        <p:nvSpPr>
          <p:cNvPr id="26" name="Shape 24"/>
          <p:cNvSpPr/>
          <p:nvPr/>
        </p:nvSpPr>
        <p:spPr>
          <a:xfrm>
            <a:off x="274320" y="3712464"/>
            <a:ext cx="420624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5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274320" y="3712464"/>
            <a:ext cx="475488" cy="118872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301752" y="4059936"/>
            <a:ext cx="4389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2600" dirty="0"/>
          </a:p>
        </p:txBody>
      </p:sp>
      <p:sp>
        <p:nvSpPr>
          <p:cNvPr id="29" name="Text 27"/>
          <p:cNvSpPr/>
          <p:nvPr/>
        </p:nvSpPr>
        <p:spPr>
          <a:xfrm>
            <a:off x="841248" y="3822192"/>
            <a:ext cx="3520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Write one blog post (150+ words)</a:t>
            </a:r>
            <a:endParaRPr lang="en-US" sz="1300" dirty="0"/>
          </a:p>
        </p:txBody>
      </p:sp>
      <p:sp>
        <p:nvSpPr>
          <p:cNvPr id="30" name="Text 28"/>
          <p:cNvSpPr/>
          <p:nvPr/>
        </p:nvSpPr>
        <p:spPr>
          <a:xfrm>
            <a:off x="841248" y="4224528"/>
            <a:ext cx="3520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Any topic — add a featured image and a category</a:t>
            </a:r>
            <a:endParaRPr lang="en-US" sz="1200" dirty="0"/>
          </a:p>
        </p:txBody>
      </p:sp>
      <p:sp>
        <p:nvSpPr>
          <p:cNvPr id="31" name="Shape 29"/>
          <p:cNvSpPr/>
          <p:nvPr/>
        </p:nvSpPr>
        <p:spPr>
          <a:xfrm>
            <a:off x="4754880" y="3712464"/>
            <a:ext cx="4206240" cy="1188720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5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4754880" y="3712464"/>
            <a:ext cx="475488" cy="118872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782312" y="4059936"/>
            <a:ext cx="438912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2600" dirty="0"/>
          </a:p>
        </p:txBody>
      </p:sp>
      <p:sp>
        <p:nvSpPr>
          <p:cNvPr id="34" name="Text 32"/>
          <p:cNvSpPr/>
          <p:nvPr/>
        </p:nvSpPr>
        <p:spPr>
          <a:xfrm>
            <a:off x="5321808" y="3822192"/>
            <a:ext cx="35204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Decide your Day 2 site niche</a:t>
            </a:r>
            <a:endParaRPr lang="en-US" sz="1300" dirty="0"/>
          </a:p>
        </p:txBody>
      </p:sp>
      <p:sp>
        <p:nvSpPr>
          <p:cNvPr id="35" name="Text 33"/>
          <p:cNvSpPr/>
          <p:nvPr/>
        </p:nvSpPr>
        <p:spPr>
          <a:xfrm>
            <a:off x="5321808" y="4224528"/>
            <a:ext cx="35204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Portfolio, restaurant, blog, shop — come ready to build!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948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943600" y="0"/>
            <a:ext cx="3200400" cy="5143500"/>
          </a:xfrm>
          <a:prstGeom prst="rect">
            <a:avLst/>
          </a:prstGeom>
          <a:solidFill>
            <a:srgbClr val="075E54"/>
          </a:solidFill>
          <a:ln w="12700">
            <a:solidFill>
              <a:srgbClr val="075E54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64592" cy="5143500"/>
          </a:xfrm>
          <a:prstGeom prst="rect">
            <a:avLst/>
          </a:prstGeom>
          <a:solidFill>
            <a:srgbClr val="56CCF2"/>
          </a:solidFill>
          <a:ln w="12700">
            <a:solidFill>
              <a:srgbClr val="56CCF2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365760" y="201168"/>
            <a:ext cx="3657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2</a:t>
            </a:r>
            <a:endParaRPr lang="en-US" sz="4600" dirty="0"/>
          </a:p>
        </p:txBody>
      </p:sp>
      <p:sp>
        <p:nvSpPr>
          <p:cNvPr id="5" name="Text 3"/>
          <p:cNvSpPr/>
          <p:nvPr/>
        </p:nvSpPr>
        <p:spPr>
          <a:xfrm>
            <a:off x="365760" y="795528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dirty="0">
                <a:solidFill>
                  <a:srgbClr val="D1FA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Your Own Website</a:t>
            </a:r>
            <a:endParaRPr lang="en-US" sz="2200" dirty="0"/>
          </a:p>
        </p:txBody>
      </p:sp>
      <p:sp>
        <p:nvSpPr>
          <p:cNvPr id="6" name="Text 4"/>
          <p:cNvSpPr/>
          <p:nvPr/>
        </p:nvSpPr>
        <p:spPr>
          <a:xfrm>
            <a:off x="365760" y="122529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8:00 AM – 1:30 PM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320040" y="1600200"/>
            <a:ext cx="5440680" cy="402336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25000"/>
              </a:srgbClr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320040" y="1600200"/>
            <a:ext cx="54864" cy="402336"/>
          </a:xfrm>
          <a:prstGeom prst="rect">
            <a:avLst/>
          </a:prstGeom>
          <a:solidFill>
            <a:srgbClr val="56CCF2"/>
          </a:solidFill>
          <a:ln w="12700">
            <a:solidFill>
              <a:srgbClr val="56CCF2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438912" y="1618488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56CC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8:00–8:20</a:t>
            </a:r>
            <a:endParaRPr lang="en-US" sz="900" dirty="0"/>
          </a:p>
        </p:txBody>
      </p:sp>
      <p:sp>
        <p:nvSpPr>
          <p:cNvPr id="10" name="Text 8"/>
          <p:cNvSpPr/>
          <p:nvPr/>
        </p:nvSpPr>
        <p:spPr>
          <a:xfrm>
            <a:off x="438912" y="176479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Assignment Review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2834640" y="1673352"/>
            <a:ext cx="2834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1FA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Recap, fix issues, finalise niche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320040" y="2043684"/>
            <a:ext cx="5440680" cy="402336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25000"/>
              </a:srgbClr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320040" y="2043684"/>
            <a:ext cx="54864" cy="402336"/>
          </a:xfrm>
          <a:prstGeom prst="rect">
            <a:avLst/>
          </a:prstGeom>
          <a:solidFill>
            <a:srgbClr val="56CCF2"/>
          </a:solidFill>
          <a:ln w="12700">
            <a:solidFill>
              <a:srgbClr val="56CCF2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438912" y="2061972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56CC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8:20–9:00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438912" y="2208276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 Your Site</a:t>
            </a:r>
            <a:endParaRPr lang="en-US" sz="1200" dirty="0"/>
          </a:p>
        </p:txBody>
      </p:sp>
      <p:sp>
        <p:nvSpPr>
          <p:cNvPr id="16" name="Text 14"/>
          <p:cNvSpPr/>
          <p:nvPr/>
        </p:nvSpPr>
        <p:spPr>
          <a:xfrm>
            <a:off x="2834640" y="2116836"/>
            <a:ext cx="2834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1FA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Sitemap, branding, theme selection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320040" y="2487168"/>
            <a:ext cx="5440680" cy="402336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25000"/>
              </a:srgbClr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320040" y="2487168"/>
            <a:ext cx="54864" cy="402336"/>
          </a:xfrm>
          <a:prstGeom prst="rect">
            <a:avLst/>
          </a:prstGeom>
          <a:solidFill>
            <a:srgbClr val="56CCF2"/>
          </a:solidFill>
          <a:ln w="12700">
            <a:solidFill>
              <a:srgbClr val="56CCF2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438912" y="2505456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56CC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9:00–10:00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438912" y="2651760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Core Pages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2834640" y="2560320"/>
            <a:ext cx="2834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1FA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Home, About, Services, Contact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320040" y="2948940"/>
            <a:ext cx="1691640" cy="274320"/>
          </a:xfrm>
          <a:prstGeom prst="roundRect">
            <a:avLst>
              <a:gd name="adj" fmla="val 20000"/>
            </a:avLst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320040" y="2948940"/>
            <a:ext cx="1691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☕ Break 10:00–10:10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320040" y="3223260"/>
            <a:ext cx="5440680" cy="402336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25000"/>
              </a:srgbClr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320040" y="3223260"/>
            <a:ext cx="54864" cy="402336"/>
          </a:xfrm>
          <a:prstGeom prst="rect">
            <a:avLst/>
          </a:prstGeom>
          <a:solidFill>
            <a:srgbClr val="56CCF2"/>
          </a:solidFill>
          <a:ln w="12700">
            <a:solidFill>
              <a:srgbClr val="56CCF2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38912" y="3241548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56CC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10:10–11:00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438912" y="3387852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&amp; Branding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2834640" y="3296412"/>
            <a:ext cx="2834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1FA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Logo, colors, fonts, mobile view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320040" y="3666744"/>
            <a:ext cx="5440680" cy="402336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25000"/>
              </a:srgbClr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320040" y="3666744"/>
            <a:ext cx="54864" cy="402336"/>
          </a:xfrm>
          <a:prstGeom prst="rect">
            <a:avLst/>
          </a:prstGeom>
          <a:solidFill>
            <a:srgbClr val="56CCF2"/>
          </a:solidFill>
          <a:ln w="12700">
            <a:solidFill>
              <a:srgbClr val="56CCF2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38912" y="3685032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56CC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11:00–11:45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438912" y="3831336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Plugins &amp; Features</a:t>
            </a:r>
            <a:endParaRPr lang="en-US" sz="1200" dirty="0"/>
          </a:p>
        </p:txBody>
      </p:sp>
      <p:sp>
        <p:nvSpPr>
          <p:cNvPr id="33" name="Text 31"/>
          <p:cNvSpPr/>
          <p:nvPr/>
        </p:nvSpPr>
        <p:spPr>
          <a:xfrm>
            <a:off x="2834640" y="3739896"/>
            <a:ext cx="2834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1FA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SEO, forms, gallery, slider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320040" y="4110228"/>
            <a:ext cx="5440680" cy="402336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25000"/>
              </a:srgbClr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320040" y="4110228"/>
            <a:ext cx="54864" cy="402336"/>
          </a:xfrm>
          <a:prstGeom prst="rect">
            <a:avLst/>
          </a:prstGeom>
          <a:solidFill>
            <a:srgbClr val="56CCF2"/>
          </a:solidFill>
          <a:ln w="12700">
            <a:solidFill>
              <a:srgbClr val="56CCF2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38912" y="4128516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56CC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11:45–12:30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438912" y="4274820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Polish &amp; Launch Checks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2834640" y="4183380"/>
            <a:ext cx="2834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1FA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Test, fix, optimize, go live!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320040" y="4553712"/>
            <a:ext cx="5440680" cy="402336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25000"/>
              </a:srgbClr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320040" y="4553712"/>
            <a:ext cx="54864" cy="402336"/>
          </a:xfrm>
          <a:prstGeom prst="rect">
            <a:avLst/>
          </a:prstGeom>
          <a:solidFill>
            <a:srgbClr val="56CCF2"/>
          </a:solidFill>
          <a:ln w="12700">
            <a:solidFill>
              <a:srgbClr val="56CCF2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38912" y="4572000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56CC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12:30–1:10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438912" y="4718304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Student Showcases</a:t>
            </a:r>
            <a:endParaRPr lang="en-US" sz="1200" dirty="0"/>
          </a:p>
        </p:txBody>
      </p:sp>
      <p:sp>
        <p:nvSpPr>
          <p:cNvPr id="43" name="Text 41"/>
          <p:cNvSpPr/>
          <p:nvPr/>
        </p:nvSpPr>
        <p:spPr>
          <a:xfrm>
            <a:off x="2834640" y="4626864"/>
            <a:ext cx="2834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1FA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 your site to the class</a:t>
            </a:r>
            <a:endParaRPr lang="en-US" sz="1000" dirty="0"/>
          </a:p>
        </p:txBody>
      </p:sp>
      <p:sp>
        <p:nvSpPr>
          <p:cNvPr id="44" name="Shape 42"/>
          <p:cNvSpPr/>
          <p:nvPr/>
        </p:nvSpPr>
        <p:spPr>
          <a:xfrm>
            <a:off x="320040" y="4997196"/>
            <a:ext cx="5440680" cy="402336"/>
          </a:xfrm>
          <a:prstGeom prst="rect">
            <a:avLst/>
          </a:prstGeom>
          <a:solidFill>
            <a:srgbClr val="FFFFFF">
              <a:alpha val="12000"/>
            </a:srgbClr>
          </a:solidFill>
          <a:ln w="12700">
            <a:solidFill>
              <a:srgbClr val="FFFFFF">
                <a:alpha val="25000"/>
              </a:srgbClr>
            </a:solidFill>
            <a:prstDash val="solid"/>
          </a:ln>
        </p:spPr>
      </p:sp>
      <p:sp>
        <p:nvSpPr>
          <p:cNvPr id="45" name="Shape 43"/>
          <p:cNvSpPr/>
          <p:nvPr/>
        </p:nvSpPr>
        <p:spPr>
          <a:xfrm>
            <a:off x="320040" y="4997196"/>
            <a:ext cx="54864" cy="402336"/>
          </a:xfrm>
          <a:prstGeom prst="rect">
            <a:avLst/>
          </a:prstGeom>
          <a:solidFill>
            <a:srgbClr val="56CCF2"/>
          </a:solidFill>
          <a:ln w="12700">
            <a:solidFill>
              <a:srgbClr val="56CCF2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438912" y="5015484"/>
            <a:ext cx="1097280" cy="1828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56CC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1:10–1:30</a:t>
            </a:r>
            <a:endParaRPr lang="en-US" sz="900" dirty="0"/>
          </a:p>
        </p:txBody>
      </p:sp>
      <p:sp>
        <p:nvSpPr>
          <p:cNvPr id="47" name="Text 45"/>
          <p:cNvSpPr/>
          <p:nvPr/>
        </p:nvSpPr>
        <p:spPr>
          <a:xfrm>
            <a:off x="438912" y="5161788"/>
            <a:ext cx="22860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Closing &amp; Next Steps</a:t>
            </a:r>
            <a:endParaRPr lang="en-US" sz="1200" dirty="0"/>
          </a:p>
        </p:txBody>
      </p:sp>
      <p:sp>
        <p:nvSpPr>
          <p:cNvPr id="48" name="Text 46"/>
          <p:cNvSpPr/>
          <p:nvPr/>
        </p:nvSpPr>
        <p:spPr>
          <a:xfrm>
            <a:off x="2834640" y="5070348"/>
            <a:ext cx="28346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D1FAF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Career paths, resources, certificate</a:t>
            </a:r>
            <a:endParaRPr lang="en-US" sz="1000" dirty="0"/>
          </a:p>
        </p:txBody>
      </p:sp>
      <p:pic>
        <p:nvPicPr>
          <p:cNvPr id="49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7960" y="777240"/>
            <a:ext cx="502920" cy="502920"/>
          </a:xfrm>
          <a:prstGeom prst="rect">
            <a:avLst/>
          </a:prstGeom>
        </p:spPr>
      </p:pic>
      <p:sp>
        <p:nvSpPr>
          <p:cNvPr id="50" name="Text 47"/>
          <p:cNvSpPr/>
          <p:nvPr/>
        </p:nvSpPr>
        <p:spPr>
          <a:xfrm>
            <a:off x="7086600" y="749808"/>
            <a:ext cx="1783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Zero to Live</a:t>
            </a:r>
            <a:endParaRPr lang="en-US" sz="14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Website in 1 Day</a:t>
            </a:r>
            <a:endParaRPr lang="en-US" sz="1400" dirty="0"/>
          </a:p>
        </p:txBody>
      </p:sp>
      <p:pic>
        <p:nvPicPr>
          <p:cNvPr id="51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7960" y="2194560"/>
            <a:ext cx="502920" cy="502920"/>
          </a:xfrm>
          <a:prstGeom prst="rect">
            <a:avLst/>
          </a:prstGeom>
        </p:spPr>
      </p:pic>
      <p:sp>
        <p:nvSpPr>
          <p:cNvPr id="52" name="Text 48"/>
          <p:cNvSpPr/>
          <p:nvPr/>
        </p:nvSpPr>
        <p:spPr>
          <a:xfrm>
            <a:off x="7086600" y="2167128"/>
            <a:ext cx="1783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Guided Build</a:t>
            </a:r>
            <a:endParaRPr lang="en-US" sz="14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Sprint</a:t>
            </a:r>
            <a:endParaRPr lang="en-US" sz="1400" dirty="0"/>
          </a:p>
        </p:txBody>
      </p:sp>
      <p:pic>
        <p:nvPicPr>
          <p:cNvPr id="53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37960" y="3611880"/>
            <a:ext cx="502920" cy="502920"/>
          </a:xfrm>
          <a:prstGeom prst="rect">
            <a:avLst/>
          </a:prstGeom>
        </p:spPr>
      </p:pic>
      <p:sp>
        <p:nvSpPr>
          <p:cNvPr id="54" name="Text 49"/>
          <p:cNvSpPr/>
          <p:nvPr/>
        </p:nvSpPr>
        <p:spPr>
          <a:xfrm>
            <a:off x="7086600" y="3584448"/>
            <a:ext cx="178308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Class</a:t>
            </a:r>
            <a:endParaRPr lang="en-US" sz="1400" dirty="0"/>
          </a:p>
          <a:p>
            <a:pPr indent="0" marL="0">
              <a:lnSpc>
                <a:spcPct val="12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Showcase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8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A1628"/>
          </a:solidFill>
          <a:ln w="12700">
            <a:solidFill>
              <a:srgbClr val="0A1628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73152"/>
            <a:ext cx="6400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56CC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SKILLS YOU WILL ACQUIRE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475488"/>
            <a:ext cx="6400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Across Both Days</a:t>
            </a:r>
            <a:endParaRPr lang="en-US" sz="2200" dirty="0"/>
          </a:p>
        </p:txBody>
      </p:sp>
      <p:sp>
        <p:nvSpPr>
          <p:cNvPr id="5" name="Text 3"/>
          <p:cNvSpPr/>
          <p:nvPr/>
        </p:nvSpPr>
        <p:spPr>
          <a:xfrm>
            <a:off x="7498080" y="274320"/>
            <a:ext cx="14630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dirty="0">
                <a:solidFill>
                  <a:srgbClr val="3A9BD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Innoovatum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274320" y="1078992"/>
            <a:ext cx="2743200" cy="184708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5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274320" y="1078992"/>
            <a:ext cx="2743200" cy="411480"/>
          </a:xfrm>
          <a:prstGeom prst="rect">
            <a:avLst/>
          </a:prstGeom>
          <a:solidFill>
            <a:srgbClr val="2176AE"/>
          </a:solidFill>
          <a:ln w="12700">
            <a:solidFill>
              <a:srgbClr val="2176AE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5760" y="1152144"/>
            <a:ext cx="274320" cy="27432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694944" y="1152144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Web Fundamentals</a:t>
            </a:r>
            <a:endParaRPr lang="en-US" sz="1200" dirty="0"/>
          </a:p>
        </p:txBody>
      </p:sp>
      <p:sp>
        <p:nvSpPr>
          <p:cNvPr id="10" name="Shape 7"/>
          <p:cNvSpPr/>
          <p:nvPr/>
        </p:nvSpPr>
        <p:spPr>
          <a:xfrm>
            <a:off x="402336" y="1627632"/>
            <a:ext cx="73152" cy="73152"/>
          </a:xfrm>
          <a:prstGeom prst="rect">
            <a:avLst/>
          </a:prstGeom>
          <a:solidFill>
            <a:srgbClr val="2176AE"/>
          </a:solidFill>
          <a:ln w="12700">
            <a:solidFill>
              <a:srgbClr val="2176AE"/>
            </a:solidFill>
            <a:prstDash val="solid"/>
          </a:ln>
        </p:spPr>
      </p:sp>
      <p:sp>
        <p:nvSpPr>
          <p:cNvPr id="11" name="Text 8"/>
          <p:cNvSpPr/>
          <p:nvPr/>
        </p:nvSpPr>
        <p:spPr>
          <a:xfrm>
            <a:off x="530352" y="1581912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websites work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02336" y="1956816"/>
            <a:ext cx="73152" cy="73152"/>
          </a:xfrm>
          <a:prstGeom prst="rect">
            <a:avLst/>
          </a:prstGeom>
          <a:solidFill>
            <a:srgbClr val="2176AE"/>
          </a:solidFill>
          <a:ln w="12700">
            <a:solidFill>
              <a:srgbClr val="2176AE"/>
            </a:solidFill>
            <a:prstDash val="solid"/>
          </a:ln>
        </p:spPr>
      </p:sp>
      <p:sp>
        <p:nvSpPr>
          <p:cNvPr id="13" name="Text 10"/>
          <p:cNvSpPr/>
          <p:nvPr/>
        </p:nvSpPr>
        <p:spPr>
          <a:xfrm>
            <a:off x="530352" y="1911096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Domain &amp; hosting basics</a:t>
            </a:r>
            <a:endParaRPr lang="en-US" sz="1100" dirty="0"/>
          </a:p>
        </p:txBody>
      </p:sp>
      <p:sp>
        <p:nvSpPr>
          <p:cNvPr id="14" name="Shape 11"/>
          <p:cNvSpPr/>
          <p:nvPr/>
        </p:nvSpPr>
        <p:spPr>
          <a:xfrm>
            <a:off x="402336" y="2286000"/>
            <a:ext cx="73152" cy="73152"/>
          </a:xfrm>
          <a:prstGeom prst="rect">
            <a:avLst/>
          </a:prstGeom>
          <a:solidFill>
            <a:srgbClr val="2176AE"/>
          </a:solidFill>
          <a:ln w="12700">
            <a:solidFill>
              <a:srgbClr val="2176AE"/>
            </a:solidFill>
            <a:prstDash val="solid"/>
          </a:ln>
        </p:spPr>
      </p:sp>
      <p:sp>
        <p:nvSpPr>
          <p:cNvPr id="15" name="Text 12"/>
          <p:cNvSpPr/>
          <p:nvPr/>
        </p:nvSpPr>
        <p:spPr>
          <a:xfrm>
            <a:off x="530352" y="2240280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CMS vs static sites</a:t>
            </a:r>
            <a:endParaRPr lang="en-US" sz="1100" dirty="0"/>
          </a:p>
        </p:txBody>
      </p:sp>
      <p:sp>
        <p:nvSpPr>
          <p:cNvPr id="16" name="Shape 13"/>
          <p:cNvSpPr/>
          <p:nvPr/>
        </p:nvSpPr>
        <p:spPr>
          <a:xfrm>
            <a:off x="402336" y="2615184"/>
            <a:ext cx="73152" cy="73152"/>
          </a:xfrm>
          <a:prstGeom prst="rect">
            <a:avLst/>
          </a:prstGeom>
          <a:solidFill>
            <a:srgbClr val="2176AE"/>
          </a:solidFill>
          <a:ln w="12700">
            <a:solidFill>
              <a:srgbClr val="2176AE"/>
            </a:solidFill>
            <a:prstDash val="solid"/>
          </a:ln>
        </p:spPr>
      </p:sp>
      <p:sp>
        <p:nvSpPr>
          <p:cNvPr id="17" name="Text 14"/>
          <p:cNvSpPr/>
          <p:nvPr/>
        </p:nvSpPr>
        <p:spPr>
          <a:xfrm>
            <a:off x="530352" y="2569464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HTTP vs HTTPS</a:t>
            </a:r>
            <a:endParaRPr lang="en-US" sz="1100" dirty="0"/>
          </a:p>
        </p:txBody>
      </p:sp>
      <p:sp>
        <p:nvSpPr>
          <p:cNvPr id="18" name="Shape 15"/>
          <p:cNvSpPr/>
          <p:nvPr/>
        </p:nvSpPr>
        <p:spPr>
          <a:xfrm>
            <a:off x="3182112" y="1078992"/>
            <a:ext cx="2743200" cy="184708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5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19" name="Shape 16"/>
          <p:cNvSpPr/>
          <p:nvPr/>
        </p:nvSpPr>
        <p:spPr>
          <a:xfrm>
            <a:off x="3182112" y="1078992"/>
            <a:ext cx="2743200" cy="411480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pic>
        <p:nvPicPr>
          <p:cNvPr id="20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3552" y="1152144"/>
            <a:ext cx="274320" cy="274320"/>
          </a:xfrm>
          <a:prstGeom prst="rect">
            <a:avLst/>
          </a:prstGeom>
        </p:spPr>
      </p:pic>
      <p:sp>
        <p:nvSpPr>
          <p:cNvPr id="21" name="Text 17"/>
          <p:cNvSpPr/>
          <p:nvPr/>
        </p:nvSpPr>
        <p:spPr>
          <a:xfrm>
            <a:off x="3602736" y="1152144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 &amp; Content</a:t>
            </a:r>
            <a:endParaRPr lang="en-US" sz="1200" dirty="0"/>
          </a:p>
        </p:txBody>
      </p:sp>
      <p:sp>
        <p:nvSpPr>
          <p:cNvPr id="22" name="Shape 18"/>
          <p:cNvSpPr/>
          <p:nvPr/>
        </p:nvSpPr>
        <p:spPr>
          <a:xfrm>
            <a:off x="3310128" y="1627632"/>
            <a:ext cx="73152" cy="73152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23" name="Text 19"/>
          <p:cNvSpPr/>
          <p:nvPr/>
        </p:nvSpPr>
        <p:spPr>
          <a:xfrm>
            <a:off x="3438144" y="1581912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Visual hierarchy</a:t>
            </a:r>
            <a:endParaRPr lang="en-US" sz="1100" dirty="0"/>
          </a:p>
        </p:txBody>
      </p:sp>
      <p:sp>
        <p:nvSpPr>
          <p:cNvPr id="24" name="Shape 20"/>
          <p:cNvSpPr/>
          <p:nvPr/>
        </p:nvSpPr>
        <p:spPr>
          <a:xfrm>
            <a:off x="3310128" y="1956816"/>
            <a:ext cx="73152" cy="73152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25" name="Text 21"/>
          <p:cNvSpPr/>
          <p:nvPr/>
        </p:nvSpPr>
        <p:spPr>
          <a:xfrm>
            <a:off x="3438144" y="1911096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Color &amp; font selection</a:t>
            </a:r>
            <a:endParaRPr lang="en-US" sz="1100" dirty="0"/>
          </a:p>
        </p:txBody>
      </p:sp>
      <p:sp>
        <p:nvSpPr>
          <p:cNvPr id="26" name="Shape 22"/>
          <p:cNvSpPr/>
          <p:nvPr/>
        </p:nvSpPr>
        <p:spPr>
          <a:xfrm>
            <a:off x="3310128" y="2286000"/>
            <a:ext cx="73152" cy="73152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27" name="Text 23"/>
          <p:cNvSpPr/>
          <p:nvPr/>
        </p:nvSpPr>
        <p:spPr>
          <a:xfrm>
            <a:off x="3438144" y="2240280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Image sourcing &amp; optimization</a:t>
            </a:r>
            <a:endParaRPr lang="en-US" sz="1100" dirty="0"/>
          </a:p>
        </p:txBody>
      </p:sp>
      <p:sp>
        <p:nvSpPr>
          <p:cNvPr id="28" name="Shape 24"/>
          <p:cNvSpPr/>
          <p:nvPr/>
        </p:nvSpPr>
        <p:spPr>
          <a:xfrm>
            <a:off x="3310128" y="2615184"/>
            <a:ext cx="73152" cy="73152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sp>
        <p:nvSpPr>
          <p:cNvPr id="29" name="Text 25"/>
          <p:cNvSpPr/>
          <p:nvPr/>
        </p:nvSpPr>
        <p:spPr>
          <a:xfrm>
            <a:off x="3438144" y="2569464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Mobile-first design</a:t>
            </a:r>
            <a:endParaRPr lang="en-US" sz="1100" dirty="0"/>
          </a:p>
        </p:txBody>
      </p:sp>
      <p:sp>
        <p:nvSpPr>
          <p:cNvPr id="30" name="Shape 26"/>
          <p:cNvSpPr/>
          <p:nvPr/>
        </p:nvSpPr>
        <p:spPr>
          <a:xfrm>
            <a:off x="6089904" y="1078992"/>
            <a:ext cx="2743200" cy="184708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5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31" name="Shape 27"/>
          <p:cNvSpPr/>
          <p:nvPr/>
        </p:nvSpPr>
        <p:spPr>
          <a:xfrm>
            <a:off x="6089904" y="1078992"/>
            <a:ext cx="2743200" cy="411480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pic>
        <p:nvPicPr>
          <p:cNvPr id="3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81344" y="1152144"/>
            <a:ext cx="274320" cy="274320"/>
          </a:xfrm>
          <a:prstGeom prst="rect">
            <a:avLst/>
          </a:prstGeom>
        </p:spPr>
      </p:pic>
      <p:sp>
        <p:nvSpPr>
          <p:cNvPr id="33" name="Text 28"/>
          <p:cNvSpPr/>
          <p:nvPr/>
        </p:nvSpPr>
        <p:spPr>
          <a:xfrm>
            <a:off x="6510528" y="1152144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SEO &amp; Marketing</a:t>
            </a:r>
            <a:endParaRPr lang="en-US" sz="1200" dirty="0"/>
          </a:p>
        </p:txBody>
      </p:sp>
      <p:sp>
        <p:nvSpPr>
          <p:cNvPr id="34" name="Shape 29"/>
          <p:cNvSpPr/>
          <p:nvPr/>
        </p:nvSpPr>
        <p:spPr>
          <a:xfrm>
            <a:off x="6217920" y="1627632"/>
            <a:ext cx="73152" cy="7315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5" name="Text 30"/>
          <p:cNvSpPr/>
          <p:nvPr/>
        </p:nvSpPr>
        <p:spPr>
          <a:xfrm>
            <a:off x="6345936" y="1581912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On-page SEO basics</a:t>
            </a:r>
            <a:endParaRPr lang="en-US" sz="1100" dirty="0"/>
          </a:p>
        </p:txBody>
      </p:sp>
      <p:sp>
        <p:nvSpPr>
          <p:cNvPr id="36" name="Shape 31"/>
          <p:cNvSpPr/>
          <p:nvPr/>
        </p:nvSpPr>
        <p:spPr>
          <a:xfrm>
            <a:off x="6217920" y="1956816"/>
            <a:ext cx="73152" cy="7315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7" name="Text 32"/>
          <p:cNvSpPr/>
          <p:nvPr/>
        </p:nvSpPr>
        <p:spPr>
          <a:xfrm>
            <a:off x="6345936" y="1911096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Meta titles &amp; descriptions</a:t>
            </a:r>
            <a:endParaRPr lang="en-US" sz="1100" dirty="0"/>
          </a:p>
        </p:txBody>
      </p:sp>
      <p:sp>
        <p:nvSpPr>
          <p:cNvPr id="38" name="Shape 33"/>
          <p:cNvSpPr/>
          <p:nvPr/>
        </p:nvSpPr>
        <p:spPr>
          <a:xfrm>
            <a:off x="6217920" y="2286000"/>
            <a:ext cx="73152" cy="7315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39" name="Text 34"/>
          <p:cNvSpPr/>
          <p:nvPr/>
        </p:nvSpPr>
        <p:spPr>
          <a:xfrm>
            <a:off x="6345936" y="2240280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Focus keywords</a:t>
            </a:r>
            <a:endParaRPr lang="en-US" sz="1100" dirty="0"/>
          </a:p>
        </p:txBody>
      </p:sp>
      <p:sp>
        <p:nvSpPr>
          <p:cNvPr id="40" name="Shape 35"/>
          <p:cNvSpPr/>
          <p:nvPr/>
        </p:nvSpPr>
        <p:spPr>
          <a:xfrm>
            <a:off x="6217920" y="2615184"/>
            <a:ext cx="73152" cy="73152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sp>
        <p:nvSpPr>
          <p:cNvPr id="41" name="Text 36"/>
          <p:cNvSpPr/>
          <p:nvPr/>
        </p:nvSpPr>
        <p:spPr>
          <a:xfrm>
            <a:off x="6345936" y="2569464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Lead capture forms</a:t>
            </a:r>
            <a:endParaRPr lang="en-US" sz="1100" dirty="0"/>
          </a:p>
        </p:txBody>
      </p:sp>
      <p:sp>
        <p:nvSpPr>
          <p:cNvPr id="42" name="Shape 37"/>
          <p:cNvSpPr/>
          <p:nvPr/>
        </p:nvSpPr>
        <p:spPr>
          <a:xfrm>
            <a:off x="274320" y="3044952"/>
            <a:ext cx="2743200" cy="184708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5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43" name="Shape 38"/>
          <p:cNvSpPr/>
          <p:nvPr/>
        </p:nvSpPr>
        <p:spPr>
          <a:xfrm>
            <a:off x="274320" y="3044952"/>
            <a:ext cx="2743200" cy="411480"/>
          </a:xfrm>
          <a:prstGeom prst="rect">
            <a:avLst/>
          </a:prstGeom>
          <a:solidFill>
            <a:srgbClr val="E05252"/>
          </a:solidFill>
          <a:ln w="12700">
            <a:solidFill>
              <a:srgbClr val="E05252"/>
            </a:solidFill>
            <a:prstDash val="solid"/>
          </a:ln>
        </p:spPr>
      </p:sp>
      <p:pic>
        <p:nvPicPr>
          <p:cNvPr id="44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5760" y="3118104"/>
            <a:ext cx="274320" cy="274320"/>
          </a:xfrm>
          <a:prstGeom prst="rect">
            <a:avLst/>
          </a:prstGeom>
        </p:spPr>
      </p:pic>
      <p:sp>
        <p:nvSpPr>
          <p:cNvPr id="45" name="Text 39"/>
          <p:cNvSpPr/>
          <p:nvPr/>
        </p:nvSpPr>
        <p:spPr>
          <a:xfrm>
            <a:off x="694944" y="3118104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WordPress Technical</a:t>
            </a:r>
            <a:endParaRPr lang="en-US" sz="1200" dirty="0"/>
          </a:p>
        </p:txBody>
      </p:sp>
      <p:sp>
        <p:nvSpPr>
          <p:cNvPr id="46" name="Shape 40"/>
          <p:cNvSpPr/>
          <p:nvPr/>
        </p:nvSpPr>
        <p:spPr>
          <a:xfrm>
            <a:off x="402336" y="3593592"/>
            <a:ext cx="73152" cy="73152"/>
          </a:xfrm>
          <a:prstGeom prst="rect">
            <a:avLst/>
          </a:prstGeom>
          <a:solidFill>
            <a:srgbClr val="E05252"/>
          </a:solidFill>
          <a:ln w="12700">
            <a:solidFill>
              <a:srgbClr val="E05252"/>
            </a:solidFill>
            <a:prstDash val="solid"/>
          </a:ln>
        </p:spPr>
      </p:sp>
      <p:sp>
        <p:nvSpPr>
          <p:cNvPr id="47" name="Text 41"/>
          <p:cNvSpPr/>
          <p:nvPr/>
        </p:nvSpPr>
        <p:spPr>
          <a:xfrm>
            <a:off x="530352" y="3547872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Theme customisation</a:t>
            </a:r>
            <a:endParaRPr lang="en-US" sz="1100" dirty="0"/>
          </a:p>
        </p:txBody>
      </p:sp>
      <p:sp>
        <p:nvSpPr>
          <p:cNvPr id="48" name="Shape 42"/>
          <p:cNvSpPr/>
          <p:nvPr/>
        </p:nvSpPr>
        <p:spPr>
          <a:xfrm>
            <a:off x="402336" y="3922776"/>
            <a:ext cx="73152" cy="73152"/>
          </a:xfrm>
          <a:prstGeom prst="rect">
            <a:avLst/>
          </a:prstGeom>
          <a:solidFill>
            <a:srgbClr val="E05252"/>
          </a:solidFill>
          <a:ln w="12700">
            <a:solidFill>
              <a:srgbClr val="E05252"/>
            </a:solidFill>
            <a:prstDash val="solid"/>
          </a:ln>
        </p:spPr>
      </p:sp>
      <p:sp>
        <p:nvSpPr>
          <p:cNvPr id="49" name="Text 43"/>
          <p:cNvSpPr/>
          <p:nvPr/>
        </p:nvSpPr>
        <p:spPr>
          <a:xfrm>
            <a:off x="530352" y="3877056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Plugin management</a:t>
            </a:r>
            <a:endParaRPr lang="en-US" sz="1100" dirty="0"/>
          </a:p>
        </p:txBody>
      </p:sp>
      <p:sp>
        <p:nvSpPr>
          <p:cNvPr id="50" name="Shape 44"/>
          <p:cNvSpPr/>
          <p:nvPr/>
        </p:nvSpPr>
        <p:spPr>
          <a:xfrm>
            <a:off x="402336" y="4251960"/>
            <a:ext cx="73152" cy="73152"/>
          </a:xfrm>
          <a:prstGeom prst="rect">
            <a:avLst/>
          </a:prstGeom>
          <a:solidFill>
            <a:srgbClr val="E05252"/>
          </a:solidFill>
          <a:ln w="12700">
            <a:solidFill>
              <a:srgbClr val="E05252"/>
            </a:solidFill>
            <a:prstDash val="solid"/>
          </a:ln>
        </p:spPr>
      </p:sp>
      <p:sp>
        <p:nvSpPr>
          <p:cNvPr id="51" name="Text 45"/>
          <p:cNvSpPr/>
          <p:nvPr/>
        </p:nvSpPr>
        <p:spPr>
          <a:xfrm>
            <a:off x="530352" y="4206240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Gutenberg mastery</a:t>
            </a:r>
            <a:endParaRPr lang="en-US" sz="1100" dirty="0"/>
          </a:p>
        </p:txBody>
      </p:sp>
      <p:sp>
        <p:nvSpPr>
          <p:cNvPr id="52" name="Shape 46"/>
          <p:cNvSpPr/>
          <p:nvPr/>
        </p:nvSpPr>
        <p:spPr>
          <a:xfrm>
            <a:off x="402336" y="4581144"/>
            <a:ext cx="73152" cy="73152"/>
          </a:xfrm>
          <a:prstGeom prst="rect">
            <a:avLst/>
          </a:prstGeom>
          <a:solidFill>
            <a:srgbClr val="E05252"/>
          </a:solidFill>
          <a:ln w="12700">
            <a:solidFill>
              <a:srgbClr val="E05252"/>
            </a:solidFill>
            <a:prstDash val="solid"/>
          </a:ln>
        </p:spPr>
      </p:sp>
      <p:sp>
        <p:nvSpPr>
          <p:cNvPr id="53" name="Text 47"/>
          <p:cNvSpPr/>
          <p:nvPr/>
        </p:nvSpPr>
        <p:spPr>
          <a:xfrm>
            <a:off x="530352" y="4535424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Settings configuration</a:t>
            </a:r>
            <a:endParaRPr lang="en-US" sz="1100" dirty="0"/>
          </a:p>
        </p:txBody>
      </p:sp>
      <p:sp>
        <p:nvSpPr>
          <p:cNvPr id="54" name="Shape 48"/>
          <p:cNvSpPr/>
          <p:nvPr/>
        </p:nvSpPr>
        <p:spPr>
          <a:xfrm>
            <a:off x="3182112" y="3044952"/>
            <a:ext cx="2743200" cy="184708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5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55" name="Shape 49"/>
          <p:cNvSpPr/>
          <p:nvPr/>
        </p:nvSpPr>
        <p:spPr>
          <a:xfrm>
            <a:off x="3182112" y="3044952"/>
            <a:ext cx="2743200" cy="411480"/>
          </a:xfrm>
          <a:prstGeom prst="rect">
            <a:avLst/>
          </a:prstGeom>
          <a:solidFill>
            <a:srgbClr val="1A3D6B"/>
          </a:solidFill>
          <a:ln w="12700">
            <a:solidFill>
              <a:srgbClr val="1A3D6B"/>
            </a:solidFill>
            <a:prstDash val="solid"/>
          </a:ln>
        </p:spPr>
      </p:sp>
      <p:pic>
        <p:nvPicPr>
          <p:cNvPr id="5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73552" y="3118104"/>
            <a:ext cx="274320" cy="274320"/>
          </a:xfrm>
          <a:prstGeom prst="rect">
            <a:avLst/>
          </a:prstGeom>
        </p:spPr>
      </p:pic>
      <p:sp>
        <p:nvSpPr>
          <p:cNvPr id="57" name="Text 50"/>
          <p:cNvSpPr/>
          <p:nvPr/>
        </p:nvSpPr>
        <p:spPr>
          <a:xfrm>
            <a:off x="3602736" y="3118104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Project Skills</a:t>
            </a:r>
            <a:endParaRPr lang="en-US" sz="1200" dirty="0"/>
          </a:p>
        </p:txBody>
      </p:sp>
      <p:sp>
        <p:nvSpPr>
          <p:cNvPr id="58" name="Shape 51"/>
          <p:cNvSpPr/>
          <p:nvPr/>
        </p:nvSpPr>
        <p:spPr>
          <a:xfrm>
            <a:off x="3310128" y="3593592"/>
            <a:ext cx="73152" cy="73152"/>
          </a:xfrm>
          <a:prstGeom prst="rect">
            <a:avLst/>
          </a:prstGeom>
          <a:solidFill>
            <a:srgbClr val="1A3D6B"/>
          </a:solidFill>
          <a:ln w="12700">
            <a:solidFill>
              <a:srgbClr val="1A3D6B"/>
            </a:solidFill>
            <a:prstDash val="solid"/>
          </a:ln>
        </p:spPr>
      </p:sp>
      <p:sp>
        <p:nvSpPr>
          <p:cNvPr id="59" name="Text 52"/>
          <p:cNvSpPr/>
          <p:nvPr/>
        </p:nvSpPr>
        <p:spPr>
          <a:xfrm>
            <a:off x="3438144" y="3547872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Sitemap planning</a:t>
            </a:r>
            <a:endParaRPr lang="en-US" sz="1100" dirty="0"/>
          </a:p>
        </p:txBody>
      </p:sp>
      <p:sp>
        <p:nvSpPr>
          <p:cNvPr id="60" name="Shape 53"/>
          <p:cNvSpPr/>
          <p:nvPr/>
        </p:nvSpPr>
        <p:spPr>
          <a:xfrm>
            <a:off x="3310128" y="3922776"/>
            <a:ext cx="73152" cy="73152"/>
          </a:xfrm>
          <a:prstGeom prst="rect">
            <a:avLst/>
          </a:prstGeom>
          <a:solidFill>
            <a:srgbClr val="1A3D6B"/>
          </a:solidFill>
          <a:ln w="12700">
            <a:solidFill>
              <a:srgbClr val="1A3D6B"/>
            </a:solidFill>
            <a:prstDash val="solid"/>
          </a:ln>
        </p:spPr>
      </p:sp>
      <p:sp>
        <p:nvSpPr>
          <p:cNvPr id="61" name="Text 54"/>
          <p:cNvSpPr/>
          <p:nvPr/>
        </p:nvSpPr>
        <p:spPr>
          <a:xfrm>
            <a:off x="3438144" y="3877056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Client brief reading</a:t>
            </a:r>
            <a:endParaRPr lang="en-US" sz="1100" dirty="0"/>
          </a:p>
        </p:txBody>
      </p:sp>
      <p:sp>
        <p:nvSpPr>
          <p:cNvPr id="62" name="Shape 55"/>
          <p:cNvSpPr/>
          <p:nvPr/>
        </p:nvSpPr>
        <p:spPr>
          <a:xfrm>
            <a:off x="3310128" y="4251960"/>
            <a:ext cx="73152" cy="73152"/>
          </a:xfrm>
          <a:prstGeom prst="rect">
            <a:avLst/>
          </a:prstGeom>
          <a:solidFill>
            <a:srgbClr val="1A3D6B"/>
          </a:solidFill>
          <a:ln w="12700">
            <a:solidFill>
              <a:srgbClr val="1A3D6B"/>
            </a:solidFill>
            <a:prstDash val="solid"/>
          </a:ln>
        </p:spPr>
      </p:sp>
      <p:sp>
        <p:nvSpPr>
          <p:cNvPr id="63" name="Text 56"/>
          <p:cNvSpPr/>
          <p:nvPr/>
        </p:nvSpPr>
        <p:spPr>
          <a:xfrm>
            <a:off x="3438144" y="4206240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Content structure</a:t>
            </a:r>
            <a:endParaRPr lang="en-US" sz="1100" dirty="0"/>
          </a:p>
        </p:txBody>
      </p:sp>
      <p:sp>
        <p:nvSpPr>
          <p:cNvPr id="64" name="Shape 57"/>
          <p:cNvSpPr/>
          <p:nvPr/>
        </p:nvSpPr>
        <p:spPr>
          <a:xfrm>
            <a:off x="3310128" y="4581144"/>
            <a:ext cx="73152" cy="73152"/>
          </a:xfrm>
          <a:prstGeom prst="rect">
            <a:avLst/>
          </a:prstGeom>
          <a:solidFill>
            <a:srgbClr val="1A3D6B"/>
          </a:solidFill>
          <a:ln w="12700">
            <a:solidFill>
              <a:srgbClr val="1A3D6B"/>
            </a:solidFill>
            <a:prstDash val="solid"/>
          </a:ln>
        </p:spPr>
      </p:sp>
      <p:sp>
        <p:nvSpPr>
          <p:cNvPr id="65" name="Text 58"/>
          <p:cNvSpPr/>
          <p:nvPr/>
        </p:nvSpPr>
        <p:spPr>
          <a:xfrm>
            <a:off x="3438144" y="4535424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Pre-launch QA</a:t>
            </a:r>
            <a:endParaRPr lang="en-US" sz="1100" dirty="0"/>
          </a:p>
        </p:txBody>
      </p:sp>
      <p:sp>
        <p:nvSpPr>
          <p:cNvPr id="66" name="Shape 59"/>
          <p:cNvSpPr/>
          <p:nvPr/>
        </p:nvSpPr>
        <p:spPr>
          <a:xfrm>
            <a:off x="6089904" y="3044952"/>
            <a:ext cx="2743200" cy="1847088"/>
          </a:xfrm>
          <a:prstGeom prst="rect">
            <a:avLst/>
          </a:prstGeom>
          <a:solidFill>
            <a:srgbClr val="FFFFFF"/>
          </a:solidFill>
          <a:ln w="12700">
            <a:solidFill>
              <a:srgbClr val="E8EDF5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0000"/>
              </a:srgbClr>
            </a:outerShdw>
          </a:effectLst>
        </p:spPr>
      </p:sp>
      <p:sp>
        <p:nvSpPr>
          <p:cNvPr id="67" name="Shape 60"/>
          <p:cNvSpPr/>
          <p:nvPr/>
        </p:nvSpPr>
        <p:spPr>
          <a:xfrm>
            <a:off x="6089904" y="3044952"/>
            <a:ext cx="2743200" cy="411480"/>
          </a:xfrm>
          <a:prstGeom prst="rect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</p:sp>
      <p:pic>
        <p:nvPicPr>
          <p:cNvPr id="68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81344" y="3118104"/>
            <a:ext cx="274320" cy="274320"/>
          </a:xfrm>
          <a:prstGeom prst="rect">
            <a:avLst/>
          </a:prstGeom>
        </p:spPr>
      </p:pic>
      <p:sp>
        <p:nvSpPr>
          <p:cNvPr id="69" name="Text 61"/>
          <p:cNvSpPr/>
          <p:nvPr/>
        </p:nvSpPr>
        <p:spPr>
          <a:xfrm>
            <a:off x="6510528" y="3118104"/>
            <a:ext cx="2240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Growth Mindset</a:t>
            </a:r>
            <a:endParaRPr lang="en-US" sz="1200" dirty="0"/>
          </a:p>
        </p:txBody>
      </p:sp>
      <p:sp>
        <p:nvSpPr>
          <p:cNvPr id="70" name="Shape 62"/>
          <p:cNvSpPr/>
          <p:nvPr/>
        </p:nvSpPr>
        <p:spPr>
          <a:xfrm>
            <a:off x="6217920" y="3593592"/>
            <a:ext cx="73152" cy="73152"/>
          </a:xfrm>
          <a:prstGeom prst="rect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</p:sp>
      <p:sp>
        <p:nvSpPr>
          <p:cNvPr id="71" name="Text 63"/>
          <p:cNvSpPr/>
          <p:nvPr/>
        </p:nvSpPr>
        <p:spPr>
          <a:xfrm>
            <a:off x="6345936" y="3547872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Troubleshooting</a:t>
            </a:r>
            <a:endParaRPr lang="en-US" sz="1100" dirty="0"/>
          </a:p>
        </p:txBody>
      </p:sp>
      <p:sp>
        <p:nvSpPr>
          <p:cNvPr id="72" name="Shape 64"/>
          <p:cNvSpPr/>
          <p:nvPr/>
        </p:nvSpPr>
        <p:spPr>
          <a:xfrm>
            <a:off x="6217920" y="3922776"/>
            <a:ext cx="73152" cy="73152"/>
          </a:xfrm>
          <a:prstGeom prst="rect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</p:sp>
      <p:sp>
        <p:nvSpPr>
          <p:cNvPr id="73" name="Text 65"/>
          <p:cNvSpPr/>
          <p:nvPr/>
        </p:nvSpPr>
        <p:spPr>
          <a:xfrm>
            <a:off x="6345936" y="3877056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Self-directed learning</a:t>
            </a:r>
            <a:endParaRPr lang="en-US" sz="1100" dirty="0"/>
          </a:p>
        </p:txBody>
      </p:sp>
      <p:sp>
        <p:nvSpPr>
          <p:cNvPr id="74" name="Shape 66"/>
          <p:cNvSpPr/>
          <p:nvPr/>
        </p:nvSpPr>
        <p:spPr>
          <a:xfrm>
            <a:off x="6217920" y="4251960"/>
            <a:ext cx="73152" cy="73152"/>
          </a:xfrm>
          <a:prstGeom prst="rect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</p:sp>
      <p:sp>
        <p:nvSpPr>
          <p:cNvPr id="75" name="Text 67"/>
          <p:cNvSpPr/>
          <p:nvPr/>
        </p:nvSpPr>
        <p:spPr>
          <a:xfrm>
            <a:off x="6345936" y="4206240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Staying current</a:t>
            </a:r>
            <a:endParaRPr lang="en-US" sz="1100" dirty="0"/>
          </a:p>
        </p:txBody>
      </p:sp>
      <p:sp>
        <p:nvSpPr>
          <p:cNvPr id="76" name="Shape 68"/>
          <p:cNvSpPr/>
          <p:nvPr/>
        </p:nvSpPr>
        <p:spPr>
          <a:xfrm>
            <a:off x="6217920" y="4581144"/>
            <a:ext cx="73152" cy="73152"/>
          </a:xfrm>
          <a:prstGeom prst="rect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</p:sp>
      <p:sp>
        <p:nvSpPr>
          <p:cNvPr id="77" name="Text 69"/>
          <p:cNvSpPr/>
          <p:nvPr/>
        </p:nvSpPr>
        <p:spPr>
          <a:xfrm>
            <a:off x="6345936" y="4535424"/>
            <a:ext cx="24231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D2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Path to advanced skills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A162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2444"/>
          </a:solidFill>
          <a:ln w="12700">
            <a:solidFill>
              <a:srgbClr val="0D2444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73152"/>
            <a:ext cx="6400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300" kern="0" dirty="0">
                <a:solidFill>
                  <a:srgbClr val="56CC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THIS TAKES YOU</a:t>
            </a:r>
            <a:endParaRPr lang="en-US" sz="1200" dirty="0"/>
          </a:p>
        </p:txBody>
      </p:sp>
      <p:sp>
        <p:nvSpPr>
          <p:cNvPr id="4" name="Text 2"/>
          <p:cNvSpPr/>
          <p:nvPr/>
        </p:nvSpPr>
        <p:spPr>
          <a:xfrm>
            <a:off x="457200" y="475488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Career Opportunities After the Workshop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274320" y="1115568"/>
            <a:ext cx="2743200" cy="1664208"/>
          </a:xfrm>
          <a:prstGeom prst="rect">
            <a:avLst/>
          </a:prstGeom>
          <a:solidFill>
            <a:srgbClr val="0D2444"/>
          </a:solidFill>
          <a:ln w="12700">
            <a:solidFill>
              <a:srgbClr val="1A3D6B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274320" y="1115568"/>
            <a:ext cx="2743200" cy="54864"/>
          </a:xfrm>
          <a:prstGeom prst="rect">
            <a:avLst/>
          </a:prstGeom>
          <a:solidFill>
            <a:srgbClr val="2176AE"/>
          </a:solidFill>
          <a:ln w="12700">
            <a:solidFill>
              <a:srgbClr val="2176AE"/>
            </a:solidFill>
            <a:prstDash val="solid"/>
          </a:ln>
        </p:spPr>
      </p:sp>
      <p:pic>
        <p:nvPicPr>
          <p:cNvPr id="7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8912" y="1298448"/>
            <a:ext cx="411480" cy="41148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932688" y="1298448"/>
            <a:ext cx="199339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WordPress Developer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932688" y="1645920"/>
            <a:ext cx="199339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2176A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₹2–10 LPA</a:t>
            </a:r>
            <a:endParaRPr lang="en-US" sz="1300" dirty="0"/>
          </a:p>
        </p:txBody>
      </p:sp>
      <p:sp>
        <p:nvSpPr>
          <p:cNvPr id="10" name="Text 7"/>
          <p:cNvSpPr/>
          <p:nvPr/>
        </p:nvSpPr>
        <p:spPr>
          <a:xfrm>
            <a:off x="438912" y="2121408"/>
            <a:ext cx="2487168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 sites for businesses, startups &amp; clients</a:t>
            </a:r>
            <a:endParaRPr lang="en-US" sz="1100" dirty="0"/>
          </a:p>
        </p:txBody>
      </p:sp>
      <p:sp>
        <p:nvSpPr>
          <p:cNvPr id="11" name="Shape 8"/>
          <p:cNvSpPr/>
          <p:nvPr/>
        </p:nvSpPr>
        <p:spPr>
          <a:xfrm>
            <a:off x="3182112" y="1115568"/>
            <a:ext cx="2743200" cy="1664208"/>
          </a:xfrm>
          <a:prstGeom prst="rect">
            <a:avLst/>
          </a:prstGeom>
          <a:solidFill>
            <a:srgbClr val="0D2444"/>
          </a:solidFill>
          <a:ln w="12700">
            <a:solidFill>
              <a:srgbClr val="1A3D6B"/>
            </a:solidFill>
            <a:prstDash val="solid"/>
          </a:ln>
        </p:spPr>
      </p:sp>
      <p:sp>
        <p:nvSpPr>
          <p:cNvPr id="12" name="Shape 9"/>
          <p:cNvSpPr/>
          <p:nvPr/>
        </p:nvSpPr>
        <p:spPr>
          <a:xfrm>
            <a:off x="3182112" y="1115568"/>
            <a:ext cx="2743200" cy="54864"/>
          </a:xfrm>
          <a:prstGeom prst="rect">
            <a:avLst/>
          </a:prstGeom>
          <a:solidFill>
            <a:srgbClr val="0D9488"/>
          </a:solidFill>
          <a:ln w="12700">
            <a:solidFill>
              <a:srgbClr val="0D9488"/>
            </a:solidFill>
            <a:prstDash val="solid"/>
          </a:ln>
        </p:spPr>
      </p:sp>
      <p:pic>
        <p:nvPicPr>
          <p:cNvPr id="1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46704" y="1298448"/>
            <a:ext cx="411480" cy="411480"/>
          </a:xfrm>
          <a:prstGeom prst="rect">
            <a:avLst/>
          </a:prstGeom>
        </p:spPr>
      </p:pic>
      <p:sp>
        <p:nvSpPr>
          <p:cNvPr id="14" name="Text 10"/>
          <p:cNvSpPr/>
          <p:nvPr/>
        </p:nvSpPr>
        <p:spPr>
          <a:xfrm>
            <a:off x="3840480" y="1298448"/>
            <a:ext cx="199339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SEO Specialist</a:t>
            </a:r>
            <a:endParaRPr lang="en-US" sz="1200" dirty="0"/>
          </a:p>
        </p:txBody>
      </p:sp>
      <p:sp>
        <p:nvSpPr>
          <p:cNvPr id="15" name="Text 11"/>
          <p:cNvSpPr/>
          <p:nvPr/>
        </p:nvSpPr>
        <p:spPr>
          <a:xfrm>
            <a:off x="3840480" y="1645920"/>
            <a:ext cx="199339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D948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₹3–8 LPA</a:t>
            </a:r>
            <a:endParaRPr lang="en-US" sz="1300" dirty="0"/>
          </a:p>
        </p:txBody>
      </p:sp>
      <p:sp>
        <p:nvSpPr>
          <p:cNvPr id="16" name="Text 12"/>
          <p:cNvSpPr/>
          <p:nvPr/>
        </p:nvSpPr>
        <p:spPr>
          <a:xfrm>
            <a:off x="3346704" y="2121408"/>
            <a:ext cx="2487168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Help brands rank higher on Google</a:t>
            </a:r>
            <a:endParaRPr lang="en-US" sz="1100" dirty="0"/>
          </a:p>
        </p:txBody>
      </p:sp>
      <p:sp>
        <p:nvSpPr>
          <p:cNvPr id="17" name="Shape 13"/>
          <p:cNvSpPr/>
          <p:nvPr/>
        </p:nvSpPr>
        <p:spPr>
          <a:xfrm>
            <a:off x="6089904" y="1115568"/>
            <a:ext cx="2743200" cy="1664208"/>
          </a:xfrm>
          <a:prstGeom prst="rect">
            <a:avLst/>
          </a:prstGeom>
          <a:solidFill>
            <a:srgbClr val="0D2444"/>
          </a:solidFill>
          <a:ln w="12700">
            <a:solidFill>
              <a:srgbClr val="1A3D6B"/>
            </a:solidFill>
            <a:prstDash val="solid"/>
          </a:ln>
        </p:spPr>
      </p:sp>
      <p:sp>
        <p:nvSpPr>
          <p:cNvPr id="18" name="Shape 14"/>
          <p:cNvSpPr/>
          <p:nvPr/>
        </p:nvSpPr>
        <p:spPr>
          <a:xfrm>
            <a:off x="6089904" y="1115568"/>
            <a:ext cx="2743200" cy="54864"/>
          </a:xfrm>
          <a:prstGeom prst="rect">
            <a:avLst/>
          </a:prstGeom>
          <a:solidFill>
            <a:srgbClr val="D97706"/>
          </a:solidFill>
          <a:ln w="12700">
            <a:solidFill>
              <a:srgbClr val="D97706"/>
            </a:solidFill>
            <a:prstDash val="solid"/>
          </a:ln>
        </p:spPr>
      </p:sp>
      <p:pic>
        <p:nvPicPr>
          <p:cNvPr id="19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4496" y="1298448"/>
            <a:ext cx="411480" cy="411480"/>
          </a:xfrm>
          <a:prstGeom prst="rect">
            <a:avLst/>
          </a:prstGeom>
        </p:spPr>
      </p:pic>
      <p:sp>
        <p:nvSpPr>
          <p:cNvPr id="20" name="Text 15"/>
          <p:cNvSpPr/>
          <p:nvPr/>
        </p:nvSpPr>
        <p:spPr>
          <a:xfrm>
            <a:off x="6748272" y="1298448"/>
            <a:ext cx="199339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E-Commerce Manager</a:t>
            </a:r>
            <a:endParaRPr lang="en-US" sz="1200" dirty="0"/>
          </a:p>
        </p:txBody>
      </p:sp>
      <p:sp>
        <p:nvSpPr>
          <p:cNvPr id="21" name="Text 16"/>
          <p:cNvSpPr/>
          <p:nvPr/>
        </p:nvSpPr>
        <p:spPr>
          <a:xfrm>
            <a:off x="6748272" y="1645920"/>
            <a:ext cx="199339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D9770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₹4–9 LPA</a:t>
            </a:r>
            <a:endParaRPr lang="en-US" sz="1300" dirty="0"/>
          </a:p>
        </p:txBody>
      </p:sp>
      <p:sp>
        <p:nvSpPr>
          <p:cNvPr id="22" name="Text 17"/>
          <p:cNvSpPr/>
          <p:nvPr/>
        </p:nvSpPr>
        <p:spPr>
          <a:xfrm>
            <a:off x="6254496" y="2121408"/>
            <a:ext cx="2487168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 WooCommerce stores for retail brands</a:t>
            </a:r>
            <a:endParaRPr lang="en-US" sz="1100" dirty="0"/>
          </a:p>
        </p:txBody>
      </p:sp>
      <p:sp>
        <p:nvSpPr>
          <p:cNvPr id="23" name="Shape 18"/>
          <p:cNvSpPr/>
          <p:nvPr/>
        </p:nvSpPr>
        <p:spPr>
          <a:xfrm>
            <a:off x="274320" y="2926080"/>
            <a:ext cx="2743200" cy="1664208"/>
          </a:xfrm>
          <a:prstGeom prst="rect">
            <a:avLst/>
          </a:prstGeom>
          <a:solidFill>
            <a:srgbClr val="0D2444"/>
          </a:solidFill>
          <a:ln w="12700">
            <a:solidFill>
              <a:srgbClr val="1A3D6B"/>
            </a:solidFill>
            <a:prstDash val="solid"/>
          </a:ln>
        </p:spPr>
      </p:sp>
      <p:sp>
        <p:nvSpPr>
          <p:cNvPr id="24" name="Shape 19"/>
          <p:cNvSpPr/>
          <p:nvPr/>
        </p:nvSpPr>
        <p:spPr>
          <a:xfrm>
            <a:off x="274320" y="2926080"/>
            <a:ext cx="2743200" cy="54864"/>
          </a:xfrm>
          <a:prstGeom prst="rect">
            <a:avLst/>
          </a:prstGeom>
          <a:solidFill>
            <a:srgbClr val="059669"/>
          </a:solidFill>
          <a:ln w="12700">
            <a:solidFill>
              <a:srgbClr val="059669"/>
            </a:solidFill>
            <a:prstDash val="solid"/>
          </a:ln>
        </p:spPr>
      </p:sp>
      <p:pic>
        <p:nvPicPr>
          <p:cNvPr id="2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8912" y="3108960"/>
            <a:ext cx="411480" cy="411480"/>
          </a:xfrm>
          <a:prstGeom prst="rect">
            <a:avLst/>
          </a:prstGeom>
        </p:spPr>
      </p:pic>
      <p:sp>
        <p:nvSpPr>
          <p:cNvPr id="26" name="Text 20"/>
          <p:cNvSpPr/>
          <p:nvPr/>
        </p:nvSpPr>
        <p:spPr>
          <a:xfrm>
            <a:off x="932688" y="3108960"/>
            <a:ext cx="199339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Digital Marketing Assistant</a:t>
            </a:r>
            <a:endParaRPr lang="en-US" sz="1200" dirty="0"/>
          </a:p>
        </p:txBody>
      </p:sp>
      <p:sp>
        <p:nvSpPr>
          <p:cNvPr id="27" name="Text 21"/>
          <p:cNvSpPr/>
          <p:nvPr/>
        </p:nvSpPr>
        <p:spPr>
          <a:xfrm>
            <a:off x="932688" y="3456432"/>
            <a:ext cx="199339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596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₹2.5–5 LPA</a:t>
            </a:r>
            <a:endParaRPr lang="en-US" sz="1300" dirty="0"/>
          </a:p>
        </p:txBody>
      </p:sp>
      <p:sp>
        <p:nvSpPr>
          <p:cNvPr id="28" name="Text 22"/>
          <p:cNvSpPr/>
          <p:nvPr/>
        </p:nvSpPr>
        <p:spPr>
          <a:xfrm>
            <a:off x="438912" y="3931920"/>
            <a:ext cx="2487168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Manage content, SEO &amp; landing pages</a:t>
            </a:r>
            <a:endParaRPr lang="en-US" sz="1100" dirty="0"/>
          </a:p>
        </p:txBody>
      </p:sp>
      <p:sp>
        <p:nvSpPr>
          <p:cNvPr id="29" name="Shape 23"/>
          <p:cNvSpPr/>
          <p:nvPr/>
        </p:nvSpPr>
        <p:spPr>
          <a:xfrm>
            <a:off x="3182112" y="2926080"/>
            <a:ext cx="2743200" cy="1664208"/>
          </a:xfrm>
          <a:prstGeom prst="rect">
            <a:avLst/>
          </a:prstGeom>
          <a:solidFill>
            <a:srgbClr val="0D2444"/>
          </a:solidFill>
          <a:ln w="12700">
            <a:solidFill>
              <a:srgbClr val="1A3D6B"/>
            </a:solidFill>
            <a:prstDash val="solid"/>
          </a:ln>
        </p:spPr>
      </p:sp>
      <p:sp>
        <p:nvSpPr>
          <p:cNvPr id="30" name="Shape 24"/>
          <p:cNvSpPr/>
          <p:nvPr/>
        </p:nvSpPr>
        <p:spPr>
          <a:xfrm>
            <a:off x="3182112" y="2926080"/>
            <a:ext cx="2743200" cy="54864"/>
          </a:xfrm>
          <a:prstGeom prst="rect">
            <a:avLst/>
          </a:prstGeom>
          <a:solidFill>
            <a:srgbClr val="E05252"/>
          </a:solidFill>
          <a:ln w="12700">
            <a:solidFill>
              <a:srgbClr val="E05252"/>
            </a:solidFill>
            <a:prstDash val="solid"/>
          </a:ln>
        </p:spPr>
      </p:sp>
      <p:pic>
        <p:nvPicPr>
          <p:cNvPr id="31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46704" y="3108960"/>
            <a:ext cx="411480" cy="411480"/>
          </a:xfrm>
          <a:prstGeom prst="rect">
            <a:avLst/>
          </a:prstGeom>
        </p:spPr>
      </p:pic>
      <p:sp>
        <p:nvSpPr>
          <p:cNvPr id="32" name="Text 25"/>
          <p:cNvSpPr/>
          <p:nvPr/>
        </p:nvSpPr>
        <p:spPr>
          <a:xfrm>
            <a:off x="3840480" y="3108960"/>
            <a:ext cx="199339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Freelance Web Designer</a:t>
            </a:r>
            <a:endParaRPr lang="en-US" sz="1200" dirty="0"/>
          </a:p>
        </p:txBody>
      </p:sp>
      <p:sp>
        <p:nvSpPr>
          <p:cNvPr id="33" name="Text 26"/>
          <p:cNvSpPr/>
          <p:nvPr/>
        </p:nvSpPr>
        <p:spPr>
          <a:xfrm>
            <a:off x="3840480" y="3456432"/>
            <a:ext cx="199339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E052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₹5–25 LPA+</a:t>
            </a:r>
            <a:endParaRPr lang="en-US" sz="1300" dirty="0"/>
          </a:p>
        </p:txBody>
      </p:sp>
      <p:sp>
        <p:nvSpPr>
          <p:cNvPr id="34" name="Text 27"/>
          <p:cNvSpPr/>
          <p:nvPr/>
        </p:nvSpPr>
        <p:spPr>
          <a:xfrm>
            <a:off x="3346704" y="3931920"/>
            <a:ext cx="2487168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₹10K–1L per project, work on your terms</a:t>
            </a:r>
            <a:endParaRPr lang="en-US" sz="1100" dirty="0"/>
          </a:p>
        </p:txBody>
      </p:sp>
      <p:sp>
        <p:nvSpPr>
          <p:cNvPr id="35" name="Shape 28"/>
          <p:cNvSpPr/>
          <p:nvPr/>
        </p:nvSpPr>
        <p:spPr>
          <a:xfrm>
            <a:off x="6089904" y="2926080"/>
            <a:ext cx="2743200" cy="1664208"/>
          </a:xfrm>
          <a:prstGeom prst="rect">
            <a:avLst/>
          </a:prstGeom>
          <a:solidFill>
            <a:srgbClr val="0D2444"/>
          </a:solidFill>
          <a:ln w="12700">
            <a:solidFill>
              <a:srgbClr val="1A3D6B"/>
            </a:solidFill>
            <a:prstDash val="solid"/>
          </a:ln>
        </p:spPr>
      </p:sp>
      <p:sp>
        <p:nvSpPr>
          <p:cNvPr id="36" name="Shape 29"/>
          <p:cNvSpPr/>
          <p:nvPr/>
        </p:nvSpPr>
        <p:spPr>
          <a:xfrm>
            <a:off x="6089904" y="2926080"/>
            <a:ext cx="2743200" cy="54864"/>
          </a:xfrm>
          <a:prstGeom prst="rect">
            <a:avLst/>
          </a:prstGeom>
          <a:solidFill>
            <a:srgbClr val="56CCF2"/>
          </a:solidFill>
          <a:ln w="12700">
            <a:solidFill>
              <a:srgbClr val="56CCF2"/>
            </a:solidFill>
            <a:prstDash val="solid"/>
          </a:ln>
        </p:spPr>
      </p:sp>
      <p:pic>
        <p:nvPicPr>
          <p:cNvPr id="3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54496" y="3108960"/>
            <a:ext cx="411480" cy="411480"/>
          </a:xfrm>
          <a:prstGeom prst="rect">
            <a:avLst/>
          </a:prstGeom>
        </p:spPr>
      </p:pic>
      <p:sp>
        <p:nvSpPr>
          <p:cNvPr id="38" name="Text 30"/>
          <p:cNvSpPr/>
          <p:nvPr/>
        </p:nvSpPr>
        <p:spPr>
          <a:xfrm>
            <a:off x="6748272" y="3108960"/>
            <a:ext cx="1993392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Content Manager</a:t>
            </a:r>
            <a:endParaRPr lang="en-US" sz="1200" dirty="0"/>
          </a:p>
        </p:txBody>
      </p:sp>
      <p:sp>
        <p:nvSpPr>
          <p:cNvPr id="39" name="Text 31"/>
          <p:cNvSpPr/>
          <p:nvPr/>
        </p:nvSpPr>
        <p:spPr>
          <a:xfrm>
            <a:off x="6748272" y="3456432"/>
            <a:ext cx="1993392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56CC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₹2–4 LPA</a:t>
            </a:r>
            <a:endParaRPr lang="en-US" sz="1300" dirty="0"/>
          </a:p>
        </p:txBody>
      </p:sp>
      <p:sp>
        <p:nvSpPr>
          <p:cNvPr id="40" name="Text 32"/>
          <p:cNvSpPr/>
          <p:nvPr/>
        </p:nvSpPr>
        <p:spPr>
          <a:xfrm>
            <a:off x="6254496" y="3931920"/>
            <a:ext cx="2487168" cy="51206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100" dirty="0">
                <a:solidFill>
                  <a:srgbClr val="6B7A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Update &amp; maintain company WordPress sites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Innoovatum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WordPress Decoded — 2-Day Intensive Workshop</dc:title>
  <dc:subject>PptxGenJS Presentation</dc:subject>
  <dc:creator>Abdul Raheem Sutar</dc:creator>
  <cp:lastModifiedBy>Abdul Raheem Sutar</cp:lastModifiedBy>
  <cp:revision>1</cp:revision>
  <dcterms:created xsi:type="dcterms:W3CDTF">2026-05-17T17:28:22Z</dcterms:created>
  <dcterms:modified xsi:type="dcterms:W3CDTF">2026-05-17T17:28:22Z</dcterms:modified>
</cp:coreProperties>
</file>